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75" r:id="rId5"/>
    <p:sldId id="460" r:id="rId6"/>
    <p:sldId id="457" r:id="rId7"/>
    <p:sldId id="467" r:id="rId8"/>
    <p:sldId id="466" r:id="rId9"/>
    <p:sldId id="465" r:id="rId10"/>
    <p:sldId id="468" r:id="rId11"/>
    <p:sldId id="473" r:id="rId12"/>
    <p:sldId id="469" r:id="rId13"/>
    <p:sldId id="470" r:id="rId14"/>
    <p:sldId id="464" r:id="rId15"/>
    <p:sldId id="472" r:id="rId16"/>
    <p:sldId id="471" r:id="rId17"/>
    <p:sldId id="474" r:id="rId18"/>
    <p:sldId id="461" r:id="rId19"/>
    <p:sldId id="401" r:id="rId20"/>
  </p:sldIdLst>
  <p:sldSz cx="9144000" cy="6858000" type="screen4x3"/>
  <p:notesSz cx="6858000" cy="9180513"/>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4D0"/>
    <a:srgbClr val="143154"/>
    <a:srgbClr val="990099"/>
    <a:srgbClr val="B00000"/>
    <a:srgbClr val="C00000"/>
    <a:srgbClr val="0066FF"/>
    <a:srgbClr val="FDFFE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1" autoAdjust="0"/>
    <p:restoredTop sz="84369" autoAdjust="0"/>
  </p:normalViewPr>
  <p:slideViewPr>
    <p:cSldViewPr>
      <p:cViewPr varScale="1">
        <p:scale>
          <a:sx n="63" d="100"/>
          <a:sy n="63" d="100"/>
        </p:scale>
        <p:origin x="81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03" d="100"/>
          <a:sy n="103" d="100"/>
        </p:scale>
        <p:origin x="-2520" y="-102"/>
      </p:cViewPr>
      <p:guideLst>
        <p:guide orient="horz" pos="2891"/>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dirty="0"/>
          </a:p>
        </p:txBody>
      </p:sp>
      <p:sp>
        <p:nvSpPr>
          <p:cNvPr id="30723" name="Rectangle 3"/>
          <p:cNvSpPr>
            <a:spLocks noGrp="1" noChangeArrowheads="1"/>
          </p:cNvSpPr>
          <p:nvPr>
            <p:ph type="dt" sz="quarter" idx="1"/>
          </p:nvPr>
        </p:nvSpPr>
        <p:spPr bwMode="auto">
          <a:xfrm>
            <a:off x="3884613"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C36493E3-89DE-4D5B-B425-C4A936FEEAC9}" type="datetimeFigureOut">
              <a:rPr lang="en-US"/>
              <a:pPr>
                <a:defRPr/>
              </a:pPr>
              <a:t>21/09/2015</a:t>
            </a:fld>
            <a:endParaRPr lang="en-US" dirty="0"/>
          </a:p>
        </p:txBody>
      </p:sp>
      <p:sp>
        <p:nvSpPr>
          <p:cNvPr id="30724" name="Rectangle 4"/>
          <p:cNvSpPr>
            <a:spLocks noGrp="1" noChangeArrowheads="1"/>
          </p:cNvSpPr>
          <p:nvPr>
            <p:ph type="ftr" sz="quarter" idx="2"/>
          </p:nvPr>
        </p:nvSpPr>
        <p:spPr bwMode="auto">
          <a:xfrm>
            <a:off x="0" y="8720138"/>
            <a:ext cx="2971800" cy="4587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dirty="0"/>
          </a:p>
        </p:txBody>
      </p:sp>
      <p:sp>
        <p:nvSpPr>
          <p:cNvPr id="30725" name="Rectangle 5"/>
          <p:cNvSpPr>
            <a:spLocks noGrp="1" noChangeArrowheads="1"/>
          </p:cNvSpPr>
          <p:nvPr>
            <p:ph type="sldNum" sz="quarter" idx="3"/>
          </p:nvPr>
        </p:nvSpPr>
        <p:spPr bwMode="auto">
          <a:xfrm>
            <a:off x="3884613" y="8720138"/>
            <a:ext cx="2971800" cy="4587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DE513F5A-DF3C-4177-A71B-B896F1228BEA}" type="slidenum">
              <a:rPr lang="en-US"/>
              <a:pPr>
                <a:defRPr/>
              </a:pPr>
              <a:t>‹#›</a:t>
            </a:fld>
            <a:endParaRPr lang="en-US" dirty="0"/>
          </a:p>
        </p:txBody>
      </p:sp>
    </p:spTree>
    <p:extLst>
      <p:ext uri="{BB962C8B-B14F-4D97-AF65-F5344CB8AC3E}">
        <p14:creationId xmlns:p14="http://schemas.microsoft.com/office/powerpoint/2010/main" val="20302558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19F68135-E288-415C-87DB-E7E1E40F6159}" type="datetimeFigureOut">
              <a:rPr lang="en-US"/>
              <a:pPr>
                <a:defRPr/>
              </a:pPr>
              <a:t>21/09/2015</a:t>
            </a:fld>
            <a:endParaRPr lang="en-US" dirty="0"/>
          </a:p>
        </p:txBody>
      </p:sp>
      <p:sp>
        <p:nvSpPr>
          <p:cNvPr id="4" name="Slide Image Placeholder 3"/>
          <p:cNvSpPr>
            <a:spLocks noGrp="1" noRot="1" noChangeAspect="1"/>
          </p:cNvSpPr>
          <p:nvPr>
            <p:ph type="sldImg" idx="2"/>
          </p:nvPr>
        </p:nvSpPr>
        <p:spPr>
          <a:xfrm>
            <a:off x="1135063" y="688975"/>
            <a:ext cx="4589462" cy="34417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60863"/>
            <a:ext cx="5486400" cy="413067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20138"/>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dirty="0"/>
          </a:p>
        </p:txBody>
      </p:sp>
      <p:sp>
        <p:nvSpPr>
          <p:cNvPr id="7" name="Slide Number Placeholder 6"/>
          <p:cNvSpPr>
            <a:spLocks noGrp="1"/>
          </p:cNvSpPr>
          <p:nvPr>
            <p:ph type="sldNum" sz="quarter" idx="5"/>
          </p:nvPr>
        </p:nvSpPr>
        <p:spPr>
          <a:xfrm>
            <a:off x="3884613" y="8720138"/>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CC0DC838-0A9B-44D3-B643-6FE0BBED5D99}" type="slidenum">
              <a:rPr lang="en-US"/>
              <a:pPr>
                <a:defRPr/>
              </a:pPr>
              <a:t>‹#›</a:t>
            </a:fld>
            <a:endParaRPr lang="en-US" dirty="0"/>
          </a:p>
        </p:txBody>
      </p:sp>
    </p:spTree>
    <p:extLst>
      <p:ext uri="{BB962C8B-B14F-4D97-AF65-F5344CB8AC3E}">
        <p14:creationId xmlns:p14="http://schemas.microsoft.com/office/powerpoint/2010/main" val="26176716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FA1A810-065E-4586-B8EC-7A99A924648D}" type="slidenum">
              <a:rPr lang="en-US" smtClean="0"/>
              <a:pPr eaLnBrk="1" hangingPunct="1"/>
              <a:t>1</a:t>
            </a:fld>
            <a:endParaRPr lang="en-US" dirty="0" smtClean="0"/>
          </a:p>
        </p:txBody>
      </p:sp>
      <p:sp>
        <p:nvSpPr>
          <p:cNvPr id="22531" name="Rectangle 2"/>
          <p:cNvSpPr>
            <a:spLocks noGrp="1" noRot="1" noChangeAspect="1" noChangeArrowheads="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6"/>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z="1200" kern="1200" dirty="0" smtClean="0">
              <a:solidFill>
                <a:schemeClr val="tx1"/>
              </a:solidFill>
              <a:latin typeface="+mn-lt"/>
              <a:ea typeface="+mn-ea"/>
              <a:cs typeface="+mn-cs"/>
            </a:endParaRPr>
          </a:p>
        </p:txBody>
      </p:sp>
    </p:spTree>
    <p:extLst>
      <p:ext uri="{BB962C8B-B14F-4D97-AF65-F5344CB8AC3E}">
        <p14:creationId xmlns:p14="http://schemas.microsoft.com/office/powerpoint/2010/main" val="3550427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 typeface="Arial"/>
              <a:buNone/>
              <a:tabLst/>
              <a:defRPr/>
            </a:pPr>
            <a:r>
              <a:rPr lang="en-US" sz="1200" i="1" kern="1200" dirty="0" smtClean="0">
                <a:solidFill>
                  <a:srgbClr val="0054D0"/>
                </a:solidFill>
                <a:latin typeface="+mn-lt"/>
                <a:ea typeface="+mn-ea"/>
                <a:cs typeface="+mn-cs"/>
              </a:rPr>
              <a:t>By 2014, 111 countries have met the Broadband Commission target of 5% per capita, up from 108 countries in 2013.</a:t>
            </a:r>
          </a:p>
          <a:p>
            <a:pPr marL="0" indent="0">
              <a:buFont typeface="Arial"/>
              <a:buNone/>
            </a:pP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12</a:t>
            </a:fld>
            <a:endParaRPr lang="en-US" sz="1200" dirty="0"/>
          </a:p>
        </p:txBody>
      </p:sp>
    </p:spTree>
    <p:extLst>
      <p:ext uri="{BB962C8B-B14F-4D97-AF65-F5344CB8AC3E}">
        <p14:creationId xmlns:p14="http://schemas.microsoft.com/office/powerpoint/2010/main" val="2138536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i="0" dirty="0" smtClean="0">
                <a:ea typeface="ＭＳ Ｐゴシック" pitchFamily="34" charset="-128"/>
              </a:rPr>
              <a:t>In 2011, the Broadband Commission established its target for household Internet access of 40% in developing</a:t>
            </a:r>
            <a:r>
              <a:rPr lang="en-US" i="0" baseline="0" dirty="0" smtClean="0">
                <a:ea typeface="ＭＳ Ｐゴシック" pitchFamily="34" charset="-128"/>
              </a:rPr>
              <a:t> countries by 2015.  In fact, we can see that the rate at which households are becoming connected has slowed significantly, and that this target is very unlikely to be achieved before 2018 at the earliest. </a:t>
            </a:r>
          </a:p>
          <a:p>
            <a:endParaRPr lang="en-US" sz="1200" b="0" i="0" u="none" strike="noStrike" kern="1200" baseline="0" dirty="0" smtClean="0">
              <a:solidFill>
                <a:schemeClr val="tx1"/>
              </a:solidFill>
              <a:latin typeface="+mn-lt"/>
              <a:ea typeface="ＭＳ Ｐゴシック" pitchFamily="34" charset="-128"/>
              <a:cs typeface="+mn-cs"/>
            </a:endParaRPr>
          </a:p>
          <a:p>
            <a:r>
              <a:rPr lang="en-US" sz="1200" b="0" i="0" u="none" strike="noStrike" kern="1200" baseline="0" dirty="0" smtClean="0">
                <a:solidFill>
                  <a:schemeClr val="tx1"/>
                </a:solidFill>
                <a:latin typeface="+mn-lt"/>
                <a:ea typeface="ＭＳ Ｐゴシック" pitchFamily="34" charset="-128"/>
                <a:cs typeface="+mn-cs"/>
              </a:rPr>
              <a:t>In terms of absolute numbers of homes connected via broadband, </a:t>
            </a:r>
            <a:r>
              <a:rPr lang="en-US" sz="1200" b="0" i="0" u="none" strike="noStrike" kern="1200" baseline="0" dirty="0" smtClean="0">
                <a:solidFill>
                  <a:schemeClr val="tx1"/>
                </a:solidFill>
                <a:latin typeface="+mn-lt"/>
                <a:ea typeface="+mn-ea"/>
                <a:cs typeface="+mn-cs"/>
              </a:rPr>
              <a:t>Asia accounts for the largest absolute number of broadband-connected homes, nearly as many as Europe and the Americas put together. For homes connected via fixed broadband, copper still accounts for most of the connected homes in Europe, half of Asian connections and a third of all broadband connections in the Americas. Cable accounts for nearly half the market in the Americas. Africa and Oceania have fairly few broadband-connected households in absolute numbers.</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13</a:t>
            </a:fld>
            <a:endParaRPr lang="en-US" sz="1200" dirty="0"/>
          </a:p>
        </p:txBody>
      </p:sp>
    </p:spTree>
    <p:extLst>
      <p:ext uri="{BB962C8B-B14F-4D97-AF65-F5344CB8AC3E}">
        <p14:creationId xmlns:p14="http://schemas.microsoft.com/office/powerpoint/2010/main" val="4188118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ts val="900"/>
              </a:spcBef>
              <a:spcAft>
                <a:spcPts val="900"/>
              </a:spcAft>
              <a:buFont typeface="Arial" pitchFamily="34" charset="0"/>
              <a:buChar char="•"/>
              <a:defRPr/>
            </a:pPr>
            <a:r>
              <a:rPr lang="en-US" sz="1800" i="0" kern="1200" dirty="0" smtClean="0">
                <a:solidFill>
                  <a:schemeClr val="bg1"/>
                </a:solidFill>
                <a:latin typeface="+mn-lt"/>
                <a:ea typeface="+mn-ea"/>
                <a:cs typeface="+mn-cs"/>
              </a:rPr>
              <a:t>The fourth</a:t>
            </a:r>
            <a:r>
              <a:rPr lang="en-US" sz="1800" i="0" kern="1200" baseline="0" dirty="0" smtClean="0">
                <a:solidFill>
                  <a:schemeClr val="bg1"/>
                </a:solidFill>
                <a:latin typeface="+mn-lt"/>
                <a:ea typeface="+mn-ea"/>
                <a:cs typeface="+mn-cs"/>
              </a:rPr>
              <a:t> target covers the percentage of the population that uses the Internet.  A large number of countries measure and monitor population coverage targets, but by no means all.</a:t>
            </a:r>
          </a:p>
          <a:p>
            <a:pPr marL="171450" indent="-171450">
              <a:spcBef>
                <a:spcPts val="900"/>
              </a:spcBef>
              <a:spcAft>
                <a:spcPts val="900"/>
              </a:spcAft>
              <a:buFont typeface="Arial" pitchFamily="34" charset="0"/>
              <a:buChar char="•"/>
              <a:defRPr/>
            </a:pPr>
            <a:r>
              <a:rPr lang="en-US" sz="1000" i="0" kern="1200" dirty="0" smtClean="0">
                <a:solidFill>
                  <a:schemeClr val="bg1"/>
                </a:solidFill>
                <a:latin typeface="+mn-lt"/>
                <a:ea typeface="+mn-ea"/>
                <a:cs typeface="+mn-cs"/>
              </a:rPr>
              <a:t>By the end of 2015, ITU projects that 3.2 billion people or some 43.4% of the global population will be online.  This is far behind the target, which is only likely</a:t>
            </a:r>
            <a:r>
              <a:rPr lang="en-US" sz="1000" i="0" kern="1200" baseline="0" dirty="0" smtClean="0">
                <a:solidFill>
                  <a:schemeClr val="bg1"/>
                </a:solidFill>
                <a:latin typeface="+mn-lt"/>
                <a:ea typeface="+mn-ea"/>
                <a:cs typeface="+mn-cs"/>
              </a:rPr>
              <a:t> to be achieved by 2020.  Over half the world’s population – or more than 4 billion people - are still offline.</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14</a:t>
            </a:fld>
            <a:endParaRPr lang="en-US" sz="1200" dirty="0"/>
          </a:p>
        </p:txBody>
      </p:sp>
    </p:spTree>
    <p:extLst>
      <p:ext uri="{BB962C8B-B14F-4D97-AF65-F5344CB8AC3E}">
        <p14:creationId xmlns:p14="http://schemas.microsoft.com/office/powerpoint/2010/main" val="1029940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Bef>
                <a:spcPts val="900"/>
              </a:spcBef>
              <a:spcAft>
                <a:spcPts val="900"/>
              </a:spcAft>
              <a:buFont typeface="Arial" pitchFamily="34" charset="0"/>
              <a:buNone/>
              <a:defRPr/>
            </a:pPr>
            <a:r>
              <a:rPr lang="en-US" i="0" dirty="0" smtClean="0">
                <a:ea typeface="ＭＳ Ｐゴシック" pitchFamily="34" charset="-128"/>
              </a:rPr>
              <a:t>Of course, policy is not just about dreaming big</a:t>
            </a:r>
            <a:r>
              <a:rPr lang="en-US" i="0" baseline="0" dirty="0" smtClean="0">
                <a:ea typeface="ＭＳ Ｐゴシック" pitchFamily="34" charset="-128"/>
              </a:rPr>
              <a:t> dreams – many people can do this, but it is also vital to take into account the ease (or difficulty) of implementation and the likely impact.   These are difficult factors to predict, as it often depends on the individual country circumstances.  But this slide shows an assessment by Analysys Mason for a representative emerging economy for different policy measures – the green are demand side measures, and purple supply side measures.</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15</a:t>
            </a:fld>
            <a:endParaRPr lang="en-US" sz="1200" dirty="0"/>
          </a:p>
        </p:txBody>
      </p:sp>
    </p:spTree>
    <p:extLst>
      <p:ext uri="{BB962C8B-B14F-4D97-AF65-F5344CB8AC3E}">
        <p14:creationId xmlns:p14="http://schemas.microsoft.com/office/powerpoint/2010/main" val="3101699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2FA1A810-065E-4586-B8EC-7A99A924648D}" type="slidenum">
              <a:rPr lang="en-US" smtClean="0"/>
              <a:pPr eaLnBrk="1" hangingPunct="1"/>
              <a:t>16</a:t>
            </a:fld>
            <a:endParaRPr lang="en-US" dirty="0" smtClean="0"/>
          </a:p>
        </p:txBody>
      </p:sp>
      <p:sp>
        <p:nvSpPr>
          <p:cNvPr id="22531" name="Rectangle 2"/>
          <p:cNvSpPr>
            <a:spLocks noGrp="1" noRot="1" noChangeAspect="1" noChangeArrowheads="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6"/>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sz="1200" kern="1200" dirty="0" smtClean="0">
                <a:solidFill>
                  <a:schemeClr val="tx1"/>
                </a:solidFill>
                <a:latin typeface="+mn-lt"/>
                <a:ea typeface="+mn-ea"/>
                <a:cs typeface="+mn-cs"/>
              </a:rPr>
              <a:t>Thank you very much, and I am very happy to answer any questions you may have</a:t>
            </a:r>
            <a:r>
              <a:rPr lang="en-US" baseline="0" dirty="0" smtClean="0"/>
              <a:t>. </a:t>
            </a:r>
            <a:endParaRPr lang="en-US" dirty="0" smtClean="0"/>
          </a:p>
        </p:txBody>
      </p:sp>
    </p:spTree>
    <p:extLst>
      <p:ext uri="{BB962C8B-B14F-4D97-AF65-F5344CB8AC3E}">
        <p14:creationId xmlns:p14="http://schemas.microsoft.com/office/powerpoint/2010/main" val="1349462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a:buNone/>
            </a:pP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2</a:t>
            </a:fld>
            <a:endParaRPr lang="en-US" sz="1200" dirty="0"/>
          </a:p>
        </p:txBody>
      </p:sp>
    </p:spTree>
    <p:extLst>
      <p:ext uri="{BB962C8B-B14F-4D97-AF65-F5344CB8AC3E}">
        <p14:creationId xmlns:p14="http://schemas.microsoft.com/office/powerpoint/2010/main" val="249925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Bef>
                <a:spcPts val="900"/>
              </a:spcBef>
              <a:spcAft>
                <a:spcPts val="900"/>
              </a:spcAft>
              <a:buFont typeface="Arial" pitchFamily="34" charset="0"/>
              <a:buNone/>
              <a:defRPr/>
            </a:pPr>
            <a:r>
              <a:rPr lang="en-US" sz="1800" i="0" kern="1200" dirty="0" smtClean="0">
                <a:solidFill>
                  <a:schemeClr val="bg1"/>
                </a:solidFill>
                <a:latin typeface="+mn-lt"/>
                <a:ea typeface="+mn-ea"/>
                <a:cs typeface="+mn-cs"/>
              </a:rPr>
              <a:t>We’ve seen very rapid growth</a:t>
            </a:r>
            <a:r>
              <a:rPr lang="en-US" sz="1800" i="0" kern="1200" baseline="0" dirty="0" smtClean="0">
                <a:solidFill>
                  <a:schemeClr val="bg1"/>
                </a:solidFill>
                <a:latin typeface="+mn-lt"/>
                <a:ea typeface="+mn-ea"/>
                <a:cs typeface="+mn-cs"/>
              </a:rPr>
              <a:t> – here is the time taken to reach 1 billion users (from launch) for some different (amalgams of) technologies and the Internet heavyweights, Facebook (now at 1.44 </a:t>
            </a:r>
            <a:r>
              <a:rPr lang="en-US" sz="1800" i="0" kern="1200" baseline="0" dirty="0" err="1" smtClean="0">
                <a:solidFill>
                  <a:schemeClr val="bg1"/>
                </a:solidFill>
                <a:latin typeface="+mn-lt"/>
                <a:ea typeface="+mn-ea"/>
                <a:cs typeface="+mn-cs"/>
              </a:rPr>
              <a:t>bn</a:t>
            </a:r>
            <a:r>
              <a:rPr lang="en-US" sz="1800" i="0" kern="1200" baseline="0" dirty="0" smtClean="0">
                <a:solidFill>
                  <a:schemeClr val="bg1"/>
                </a:solidFill>
                <a:latin typeface="+mn-lt"/>
                <a:ea typeface="+mn-ea"/>
                <a:cs typeface="+mn-cs"/>
              </a:rPr>
              <a:t> users, March 2015) and Google (estimated to be at 2.2 </a:t>
            </a:r>
            <a:r>
              <a:rPr lang="en-US" sz="1800" i="0" kern="1200" baseline="0" dirty="0" err="1" smtClean="0">
                <a:solidFill>
                  <a:schemeClr val="bg1"/>
                </a:solidFill>
                <a:latin typeface="+mn-lt"/>
                <a:ea typeface="+mn-ea"/>
                <a:cs typeface="+mn-cs"/>
              </a:rPr>
              <a:t>bn</a:t>
            </a:r>
            <a:r>
              <a:rPr lang="en-US" sz="1800" i="0" kern="1200" baseline="0" dirty="0" smtClean="0">
                <a:solidFill>
                  <a:schemeClr val="bg1"/>
                </a:solidFill>
                <a:latin typeface="+mn-lt"/>
                <a:ea typeface="+mn-ea"/>
                <a:cs typeface="+mn-cs"/>
              </a:rPr>
              <a:t> users across all its different services).</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3</a:t>
            </a:fld>
            <a:endParaRPr lang="en-US" sz="1200" dirty="0"/>
          </a:p>
        </p:txBody>
      </p:sp>
    </p:spTree>
    <p:extLst>
      <p:ext uri="{BB962C8B-B14F-4D97-AF65-F5344CB8AC3E}">
        <p14:creationId xmlns:p14="http://schemas.microsoft.com/office/powerpoint/2010/main" val="2400017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Bef>
                <a:spcPts val="900"/>
              </a:spcBef>
              <a:spcAft>
                <a:spcPts val="900"/>
              </a:spcAft>
              <a:buFont typeface="Arial" pitchFamily="34" charset="0"/>
              <a:buNone/>
              <a:defRPr/>
            </a:pPr>
            <a:r>
              <a:rPr lang="en-US" i="0" dirty="0" smtClean="0">
                <a:ea typeface="ＭＳ Ｐゴシック" pitchFamily="34" charset="-128"/>
              </a:rPr>
              <a:t>Some </a:t>
            </a:r>
            <a:r>
              <a:rPr lang="en-US" i="0" baseline="0" dirty="0" smtClean="0">
                <a:ea typeface="ＭＳ Ｐゴシック" pitchFamily="34" charset="-128"/>
              </a:rPr>
              <a:t>observers are commenting that, with mobile subscriptions surpassing 7 billion this year and predicted to reach 7.1 billion by the end of this year, nearly equivalent to the global population, mobile telephony has bridged the digital divide.  However, in mature markets, quite a number of people have multiple subscriptions to take advantage of different pricing packages, the work/life distinction etc. So in fact, the actual number of unique mobile subscribers is estimated at between 3.7-5 billion people this year i.e. between 50-75% of the world’s population owning a mobile phone (access will be a little higher).</a:t>
            </a:r>
          </a:p>
          <a:p>
            <a:pPr marL="0" indent="0">
              <a:spcBef>
                <a:spcPts val="900"/>
              </a:spcBef>
              <a:spcAft>
                <a:spcPts val="900"/>
              </a:spcAft>
              <a:buFont typeface="Arial" pitchFamily="34" charset="0"/>
              <a:buNone/>
              <a:defRPr/>
            </a:pPr>
            <a:endParaRPr lang="en-US" i="0" baseline="0" dirty="0" smtClean="0">
              <a:ea typeface="ＭＳ Ｐゴシック" pitchFamily="34" charset="-128"/>
            </a:endParaRPr>
          </a:p>
          <a:p>
            <a:pPr marL="0" indent="0">
              <a:spcBef>
                <a:spcPts val="900"/>
              </a:spcBef>
              <a:spcAft>
                <a:spcPts val="900"/>
              </a:spcAft>
              <a:buFont typeface="Arial" pitchFamily="34" charset="0"/>
              <a:buNone/>
              <a:defRPr/>
            </a:pPr>
            <a:r>
              <a:rPr lang="en-US" i="0" baseline="0" dirty="0" smtClean="0">
                <a:ea typeface="ＭＳ Ｐゴシック" pitchFamily="34" charset="-128"/>
              </a:rPr>
              <a:t>Then if we take into account the speeds, we can see that the digital divide will still be with us for some time yet.</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4</a:t>
            </a:fld>
            <a:endParaRPr lang="en-US" sz="1200" dirty="0"/>
          </a:p>
        </p:txBody>
      </p:sp>
    </p:spTree>
    <p:extLst>
      <p:ext uri="{BB962C8B-B14F-4D97-AF65-F5344CB8AC3E}">
        <p14:creationId xmlns:p14="http://schemas.microsoft.com/office/powerpoint/2010/main" val="1206656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i="0" dirty="0" smtClean="0">
                <a:ea typeface="ＭＳ Ｐゴシック" pitchFamily="34" charset="-128"/>
              </a:rPr>
              <a:t>The evidence</a:t>
            </a:r>
            <a:r>
              <a:rPr lang="en-US" i="0" baseline="0" dirty="0" smtClean="0">
                <a:ea typeface="ＭＳ Ｐゴシック" pitchFamily="34" charset="-128"/>
              </a:rPr>
              <a:t> suggests that 2014 may prove something of a transition point, as the year when growth in 3G started to slow, as growth in 4G started to accelerate rapidly. The n</a:t>
            </a:r>
            <a:r>
              <a:rPr lang="en-US" altLang="en-US" sz="1200" b="0" dirty="0" smtClean="0">
                <a:solidFill>
                  <a:srgbClr val="4B6AD4"/>
                </a:solidFill>
                <a:latin typeface="Calibri" pitchFamily="34" charset="0"/>
              </a:rPr>
              <a:t>umber of countries with 3G and 4G coverage is growing fast - </a:t>
            </a:r>
            <a:r>
              <a:rPr lang="en-US" sz="1200" b="0" i="0" u="none" strike="noStrike" kern="1200" baseline="0" dirty="0" smtClean="0">
                <a:solidFill>
                  <a:schemeClr val="tx1"/>
                </a:solidFill>
                <a:latin typeface="+mn-lt"/>
                <a:ea typeface="+mn-ea"/>
                <a:cs typeface="+mn-cs"/>
              </a:rPr>
              <a:t>By the end of 2014, Telegeography reports that 2G networks had been</a:t>
            </a:r>
          </a:p>
          <a:p>
            <a:r>
              <a:rPr lang="en-US" sz="1200" b="0" i="0" u="none" strike="noStrike" kern="1200" baseline="0" dirty="0" smtClean="0">
                <a:solidFill>
                  <a:schemeClr val="tx1"/>
                </a:solidFill>
                <a:latin typeface="+mn-lt"/>
                <a:ea typeface="+mn-ea"/>
                <a:cs typeface="+mn-cs"/>
              </a:rPr>
              <a:t>deployed in 200 countries, active 3G networks were commercially available in 192 countries and 4G networks had been deployed in 102 countries. In July 2015, the Global mobile Suppliers Association (GSA) reported that 422 operators had launched commercial LTE systems in 143 countries, with 460 commercially launched LTE networks by end 2015.</a:t>
            </a:r>
            <a:endParaRPr lang="en-US" b="0"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5</a:t>
            </a:fld>
            <a:endParaRPr lang="en-US" sz="1200" dirty="0"/>
          </a:p>
        </p:txBody>
      </p:sp>
    </p:spTree>
    <p:extLst>
      <p:ext uri="{BB962C8B-B14F-4D97-AF65-F5344CB8AC3E}">
        <p14:creationId xmlns:p14="http://schemas.microsoft.com/office/powerpoint/2010/main" val="1985133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Bef>
                <a:spcPts val="900"/>
              </a:spcBef>
              <a:spcAft>
                <a:spcPts val="900"/>
              </a:spcAft>
              <a:buFont typeface="Arial" pitchFamily="34" charset="0"/>
              <a:buNone/>
              <a:defRPr/>
            </a:pPr>
            <a:r>
              <a:rPr lang="en-US" i="0" dirty="0" smtClean="0">
                <a:ea typeface="ＭＳ Ｐゴシック" pitchFamily="34" charset="-128"/>
              </a:rPr>
              <a:t>In</a:t>
            </a:r>
            <a:r>
              <a:rPr lang="en-US" i="0" baseline="0" dirty="0" smtClean="0">
                <a:ea typeface="ＭＳ Ｐゴシック" pitchFamily="34" charset="-128"/>
              </a:rPr>
              <a:t> the meantime, it is also worth remembering that the digital divide continues to take on new forms – here we see divides in the number of ‘connected devices’ per capita.  This is very loosely defined, so it includes mobiles, dongles, USB cards, and may include connected cars or sensors where these are wired up to connect via the Internet.  For some consultancies, it also includes wearables (such as glasses </a:t>
            </a:r>
            <a:r>
              <a:rPr lang="en-US" i="0" baseline="0" dirty="0" err="1" smtClean="0">
                <a:ea typeface="ＭＳ Ｐゴシック" pitchFamily="34" charset="-128"/>
              </a:rPr>
              <a:t>etc</a:t>
            </a:r>
            <a:r>
              <a:rPr lang="en-US" i="0" baseline="0" dirty="0" smtClean="0">
                <a:ea typeface="ＭＳ Ｐゴシック" pitchFamily="34" charset="-128"/>
              </a:rPr>
              <a:t>), but it does not include RFID chips. But however it is defined, there are large and growing discrepancies between levels of connected devices per capita for different regions.</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6</a:t>
            </a:fld>
            <a:endParaRPr lang="en-US" sz="1200" dirty="0"/>
          </a:p>
        </p:txBody>
      </p:sp>
    </p:spTree>
    <p:extLst>
      <p:ext uri="{BB962C8B-B14F-4D97-AF65-F5344CB8AC3E}">
        <p14:creationId xmlns:p14="http://schemas.microsoft.com/office/powerpoint/2010/main" val="752872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0" i="0" u="none" strike="noStrike" kern="1200" baseline="0" dirty="0" smtClean="0">
                <a:solidFill>
                  <a:schemeClr val="tx1"/>
                </a:solidFill>
                <a:latin typeface="+mn-lt"/>
                <a:ea typeface="+mn-ea"/>
                <a:cs typeface="+mn-cs"/>
              </a:rPr>
              <a:t>Major supply-side challenges exist in expanding the Internet and web to accommodate the next four billion people – notably, extending present-day networks outside urban areas into rural or remote areas, and upgrading networks to cope with the growth in traffic. The challenge of universal access stems from steep increases in marginal costs of network deployments for less densely populated or more remote areas, jeopardizing the viability of service provision on a commercial for-profit basis.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 one example of just how steeply costs can rise, Analysys Mason (2015) recently calculated the commercial viability of deploying different technologies in different municipalities in TFYR Macedonia by calculating the Net Present Value (NPV) of a roll-out over the period 2015–2023. Their estimates of viable coverage vary, depending on the broadband technology, but range from 44% coverage for FTTH (covering mainly urban/suburban Areas) to 51% for DOCSIS3.0 and 94% for LTE i.e. covering most of the territory. (These coverage levels vary, depending on the country and its geography, population distribution and terrain). Even in Europe, many countries still have a way to go to achieve these levels of coverage, with only four countries globally over 25% FTTH+FTTB and only six countries over 20% FTTH+FTTB coverage </a:t>
            </a: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7</a:t>
            </a:fld>
            <a:endParaRPr lang="en-US" sz="1200" dirty="0"/>
          </a:p>
        </p:txBody>
      </p:sp>
    </p:spTree>
    <p:extLst>
      <p:ext uri="{BB962C8B-B14F-4D97-AF65-F5344CB8AC3E}">
        <p14:creationId xmlns:p14="http://schemas.microsoft.com/office/powerpoint/2010/main" val="1217902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82563" indent="0">
              <a:spcBef>
                <a:spcPts val="0"/>
              </a:spcBef>
              <a:spcAft>
                <a:spcPts val="0"/>
              </a:spcAft>
              <a:defRPr/>
            </a:pPr>
            <a:r>
              <a:rPr lang="en-US" sz="1200" b="0" i="0" u="none" strike="noStrike" kern="1200" baseline="0" dirty="0" smtClean="0">
                <a:solidFill>
                  <a:schemeClr val="tx1"/>
                </a:solidFill>
                <a:latin typeface="+mn-lt"/>
                <a:ea typeface="+mn-ea"/>
                <a:cs typeface="+mn-cs"/>
              </a:rPr>
              <a:t>Among the major demand challenges involved in connecting the next, and the last, billion people is the lack of languages online. Recent research by UNESCO suggests that only a fraction of the world’s spoken languages (around 5%) of languages have made it online. </a:t>
            </a:r>
            <a:r>
              <a:rPr lang="en-US" sz="1200" i="0" kern="1200" dirty="0" smtClean="0">
                <a:solidFill>
                  <a:schemeClr val="bg1"/>
                </a:solidFill>
                <a:latin typeface="+mn-lt"/>
                <a:ea typeface="+mn-ea"/>
                <a:cs typeface="+mn-cs"/>
              </a:rPr>
              <a:t>Online language profile fails to reflect the real-world</a:t>
            </a:r>
            <a:r>
              <a:rPr lang="en-US" sz="1200" i="0" kern="1200" baseline="0" dirty="0" smtClean="0">
                <a:solidFill>
                  <a:schemeClr val="bg1"/>
                </a:solidFill>
                <a:latin typeface="+mn-lt"/>
                <a:ea typeface="+mn-ea"/>
                <a:cs typeface="+mn-cs"/>
              </a:rPr>
              <a:t> </a:t>
            </a:r>
            <a:r>
              <a:rPr lang="en-US" sz="1200" i="0" kern="1200" dirty="0" smtClean="0">
                <a:solidFill>
                  <a:schemeClr val="bg1"/>
                </a:solidFill>
                <a:latin typeface="+mn-lt"/>
                <a:ea typeface="+mn-ea"/>
                <a:cs typeface="+mn-cs"/>
              </a:rPr>
              <a:t>speaker base; Growth in languages online is not matching overall growth.</a:t>
            </a:r>
            <a:r>
              <a:rPr lang="en-US" sz="1200" i="0" kern="1200" baseline="0" dirty="0" smtClean="0">
                <a:solidFill>
                  <a:schemeClr val="bg1"/>
                </a:solidFill>
                <a:latin typeface="+mn-lt"/>
                <a:ea typeface="+mn-ea"/>
                <a:cs typeface="+mn-cs"/>
              </a:rPr>
              <a:t> This chart shows that o</a:t>
            </a:r>
            <a:r>
              <a:rPr lang="en-US" sz="1200" i="0" kern="1200" dirty="0" smtClean="0">
                <a:solidFill>
                  <a:schemeClr val="bg1"/>
                </a:solidFill>
                <a:latin typeface="+mn-lt"/>
                <a:ea typeface="+mn-ea"/>
                <a:cs typeface="+mn-cs"/>
              </a:rPr>
              <a:t>nline services may be multinational, but are they multilingual?</a:t>
            </a:r>
          </a:p>
          <a:p>
            <a:endParaRPr lang="en-US" sz="1200" b="0" i="0" u="none" strike="noStrike" kern="1200" baseline="0" dirty="0" smtClean="0">
              <a:solidFill>
                <a:schemeClr val="tx1"/>
              </a:solidFill>
              <a:latin typeface="+mn-lt"/>
              <a:ea typeface="+mn-ea"/>
              <a:cs typeface="+mn-cs"/>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8</a:t>
            </a:fld>
            <a:endParaRPr lang="en-US" sz="1200" dirty="0"/>
          </a:p>
        </p:txBody>
      </p:sp>
    </p:spTree>
    <p:extLst>
      <p:ext uri="{BB962C8B-B14F-4D97-AF65-F5344CB8AC3E}">
        <p14:creationId xmlns:p14="http://schemas.microsoft.com/office/powerpoint/2010/main" val="1722167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xfrm>
            <a:off x="1135063" y="688975"/>
            <a:ext cx="4589462" cy="3441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a:buNone/>
            </a:pPr>
            <a:endParaRPr lang="en-US" i="0" dirty="0" smtClean="0">
              <a:ea typeface="ＭＳ Ｐゴシック" pitchFamily="34"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0D006A3-6859-4AED-A3F1-5BA5D30E7D5A}" type="slidenum">
              <a:rPr lang="en-US" sz="1200"/>
              <a:pPr eaLnBrk="1" hangingPunct="1"/>
              <a:t>11</a:t>
            </a:fld>
            <a:endParaRPr lang="en-US" sz="1200" dirty="0"/>
          </a:p>
        </p:txBody>
      </p:sp>
    </p:spTree>
    <p:extLst>
      <p:ext uri="{BB962C8B-B14F-4D97-AF65-F5344CB8AC3E}">
        <p14:creationId xmlns:p14="http://schemas.microsoft.com/office/powerpoint/2010/main" val="1342815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BC4B0F5-B78F-405D-AC96-C3CB1CF93692}" type="datetimeFigureOut">
              <a:rPr lang="en-US"/>
              <a:pPr>
                <a:defRPr/>
              </a:pPr>
              <a:t>21/09/2015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D21778C-0094-42AD-BB7F-C2011FD0D0E1}" type="slidenum">
              <a:rPr lang="en-US"/>
              <a:pPr>
                <a:defRPr/>
              </a:pPr>
              <a:t>‹#›</a:t>
            </a:fld>
            <a:endParaRPr lang="en-US" dirty="0"/>
          </a:p>
        </p:txBody>
      </p:sp>
    </p:spTree>
    <p:extLst>
      <p:ext uri="{BB962C8B-B14F-4D97-AF65-F5344CB8AC3E}">
        <p14:creationId xmlns:p14="http://schemas.microsoft.com/office/powerpoint/2010/main" val="2529273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D7E3548-11E8-441A-AD12-1F9A6A42B110}" type="datetimeFigureOut">
              <a:rPr lang="en-US"/>
              <a:pPr>
                <a:defRPr/>
              </a:pPr>
              <a:t>21/09/2015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CA08933-D588-4317-BBF1-167F92382EDE}" type="slidenum">
              <a:rPr lang="en-US"/>
              <a:pPr>
                <a:defRPr/>
              </a:pPr>
              <a:t>‹#›</a:t>
            </a:fld>
            <a:endParaRPr lang="en-US" dirty="0"/>
          </a:p>
        </p:txBody>
      </p:sp>
    </p:spTree>
    <p:extLst>
      <p:ext uri="{BB962C8B-B14F-4D97-AF65-F5344CB8AC3E}">
        <p14:creationId xmlns:p14="http://schemas.microsoft.com/office/powerpoint/2010/main" val="3031949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AF068A-7897-40A0-B98F-481D52EE4136}" type="datetimeFigureOut">
              <a:rPr lang="en-US"/>
              <a:pPr>
                <a:defRPr/>
              </a:pPr>
              <a:t>21/09/2015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A346823-325E-4A33-A99D-BBA85BF6067B}" type="slidenum">
              <a:rPr lang="en-US"/>
              <a:pPr>
                <a:defRPr/>
              </a:pPr>
              <a:t>‹#›</a:t>
            </a:fld>
            <a:endParaRPr lang="en-US" dirty="0"/>
          </a:p>
        </p:txBody>
      </p:sp>
    </p:spTree>
    <p:extLst>
      <p:ext uri="{BB962C8B-B14F-4D97-AF65-F5344CB8AC3E}">
        <p14:creationId xmlns:p14="http://schemas.microsoft.com/office/powerpoint/2010/main" val="3548050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17555B9E-7CDD-46DC-966B-D328E34C54A4}" type="slidenum">
              <a:rPr lang="en-US"/>
              <a:pPr/>
              <a:t>‹#›</a:t>
            </a:fld>
            <a:endParaRPr lang="en-US" dirty="0"/>
          </a:p>
        </p:txBody>
      </p:sp>
    </p:spTree>
    <p:extLst>
      <p:ext uri="{BB962C8B-B14F-4D97-AF65-F5344CB8AC3E}">
        <p14:creationId xmlns:p14="http://schemas.microsoft.com/office/powerpoint/2010/main" val="974351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2B66AAE-246E-4121-98DE-17DA80DB8572}" type="datetimeFigureOut">
              <a:rPr lang="en-US"/>
              <a:pPr>
                <a:defRPr/>
              </a:pPr>
              <a:t>21/09/2015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DB27DA0-B522-44B8-BD2E-7BC4508BF388}" type="slidenum">
              <a:rPr lang="en-US"/>
              <a:pPr>
                <a:defRPr/>
              </a:pPr>
              <a:t>‹#›</a:t>
            </a:fld>
            <a:endParaRPr lang="en-US" dirty="0"/>
          </a:p>
        </p:txBody>
      </p:sp>
    </p:spTree>
    <p:extLst>
      <p:ext uri="{BB962C8B-B14F-4D97-AF65-F5344CB8AC3E}">
        <p14:creationId xmlns:p14="http://schemas.microsoft.com/office/powerpoint/2010/main" val="373789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5EE4E01-41E0-4EF9-81FB-83198D70FDDC}" type="datetimeFigureOut">
              <a:rPr lang="en-US"/>
              <a:pPr>
                <a:defRPr/>
              </a:pPr>
              <a:t>21/09/2015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B1A690-005A-4B9D-86B0-7F1EE47C205A}" type="slidenum">
              <a:rPr lang="en-US"/>
              <a:pPr>
                <a:defRPr/>
              </a:pPr>
              <a:t>‹#›</a:t>
            </a:fld>
            <a:endParaRPr lang="en-US" dirty="0"/>
          </a:p>
        </p:txBody>
      </p:sp>
    </p:spTree>
    <p:extLst>
      <p:ext uri="{BB962C8B-B14F-4D97-AF65-F5344CB8AC3E}">
        <p14:creationId xmlns:p14="http://schemas.microsoft.com/office/powerpoint/2010/main" val="869998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F6ECFA4-F20C-44DF-AA90-59D1C7711939}" type="datetimeFigureOut">
              <a:rPr lang="en-US"/>
              <a:pPr>
                <a:defRPr/>
              </a:pPr>
              <a:t>21/09/2015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D03200D-C7DF-4528-9B6C-AC26716230F2}" type="slidenum">
              <a:rPr lang="en-US"/>
              <a:pPr>
                <a:defRPr/>
              </a:pPr>
              <a:t>‹#›</a:t>
            </a:fld>
            <a:endParaRPr lang="en-US" dirty="0"/>
          </a:p>
        </p:txBody>
      </p:sp>
    </p:spTree>
    <p:extLst>
      <p:ext uri="{BB962C8B-B14F-4D97-AF65-F5344CB8AC3E}">
        <p14:creationId xmlns:p14="http://schemas.microsoft.com/office/powerpoint/2010/main" val="140526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E257F08-E5E6-484F-9AB3-5B29D3C7D7B5}" type="datetimeFigureOut">
              <a:rPr lang="en-US"/>
              <a:pPr>
                <a:defRPr/>
              </a:pPr>
              <a:t>21/09/2015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0F92604-84CD-400D-974F-EB869666D66B}" type="slidenum">
              <a:rPr lang="en-US"/>
              <a:pPr>
                <a:defRPr/>
              </a:pPr>
              <a:t>‹#›</a:t>
            </a:fld>
            <a:endParaRPr lang="en-US" dirty="0"/>
          </a:p>
        </p:txBody>
      </p:sp>
    </p:spTree>
    <p:extLst>
      <p:ext uri="{BB962C8B-B14F-4D97-AF65-F5344CB8AC3E}">
        <p14:creationId xmlns:p14="http://schemas.microsoft.com/office/powerpoint/2010/main" val="3038424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B87C956-F400-476F-8417-62D593412FEB}" type="datetimeFigureOut">
              <a:rPr lang="en-US"/>
              <a:pPr>
                <a:defRPr/>
              </a:pPr>
              <a:t>21/09/2015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B0B0145E-0204-40FF-B79B-1550C2F26142}" type="slidenum">
              <a:rPr lang="en-US"/>
              <a:pPr>
                <a:defRPr/>
              </a:pPr>
              <a:t>‹#›</a:t>
            </a:fld>
            <a:endParaRPr lang="en-US" dirty="0"/>
          </a:p>
        </p:txBody>
      </p:sp>
    </p:spTree>
    <p:extLst>
      <p:ext uri="{BB962C8B-B14F-4D97-AF65-F5344CB8AC3E}">
        <p14:creationId xmlns:p14="http://schemas.microsoft.com/office/powerpoint/2010/main" val="905927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3477F6-8176-44B0-BD2A-68512A9CC46E}" type="datetimeFigureOut">
              <a:rPr lang="en-US"/>
              <a:pPr>
                <a:defRPr/>
              </a:pPr>
              <a:t>21/09/2015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ADE149EE-CC42-47ED-A0F0-8E785AE19B98}" type="slidenum">
              <a:rPr lang="en-US"/>
              <a:pPr>
                <a:defRPr/>
              </a:pPr>
              <a:t>‹#›</a:t>
            </a:fld>
            <a:endParaRPr lang="en-US" dirty="0"/>
          </a:p>
        </p:txBody>
      </p:sp>
    </p:spTree>
    <p:extLst>
      <p:ext uri="{BB962C8B-B14F-4D97-AF65-F5344CB8AC3E}">
        <p14:creationId xmlns:p14="http://schemas.microsoft.com/office/powerpoint/2010/main" val="184605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DC19CC-0D68-43C3-B9F9-CDBBD50CFB23}" type="datetimeFigureOut">
              <a:rPr lang="en-US"/>
              <a:pPr>
                <a:defRPr/>
              </a:pPr>
              <a:t>21/09/2015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D26467A-F5A9-4796-B76D-550C7F33A403}" type="slidenum">
              <a:rPr lang="en-US"/>
              <a:pPr>
                <a:defRPr/>
              </a:pPr>
              <a:t>‹#›</a:t>
            </a:fld>
            <a:endParaRPr lang="en-US" dirty="0"/>
          </a:p>
        </p:txBody>
      </p:sp>
    </p:spTree>
    <p:extLst>
      <p:ext uri="{BB962C8B-B14F-4D97-AF65-F5344CB8AC3E}">
        <p14:creationId xmlns:p14="http://schemas.microsoft.com/office/powerpoint/2010/main" val="2330596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A0BF0A-DAF5-46B6-95E9-F80D0FAB971F}" type="datetimeFigureOut">
              <a:rPr lang="en-US"/>
              <a:pPr>
                <a:defRPr/>
              </a:pPr>
              <a:t>21/09/2015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F3AC62A-76B8-4D05-894C-2610F0B9178F}" type="slidenum">
              <a:rPr lang="en-US"/>
              <a:pPr>
                <a:defRPr/>
              </a:pPr>
              <a:t>‹#›</a:t>
            </a:fld>
            <a:endParaRPr lang="en-US" dirty="0"/>
          </a:p>
        </p:txBody>
      </p:sp>
    </p:spTree>
    <p:extLst>
      <p:ext uri="{BB962C8B-B14F-4D97-AF65-F5344CB8AC3E}">
        <p14:creationId xmlns:p14="http://schemas.microsoft.com/office/powerpoint/2010/main" val="155514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charset="0"/>
              </a:defRPr>
            </a:lvl1pPr>
          </a:lstStyle>
          <a:p>
            <a:pPr>
              <a:defRPr/>
            </a:pPr>
            <a:fld id="{054326BF-513F-4BA4-8D21-44F08314FD1A}" type="datetimeFigureOut">
              <a:rPr lang="en-US"/>
              <a:pPr>
                <a:defRPr/>
              </a:pPr>
              <a:t>21/09/2015</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cs typeface="Arial" charset="0"/>
              </a:defRPr>
            </a:lvl1pPr>
          </a:lstStyle>
          <a:p>
            <a:pPr>
              <a:defRPr/>
            </a:pPr>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charset="0"/>
              </a:defRPr>
            </a:lvl1pPr>
          </a:lstStyle>
          <a:p>
            <a:pPr>
              <a:defRPr/>
            </a:pPr>
            <a:fld id="{762ECE36-B4F7-4591-831B-B87A65BEEEE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2.pn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image" Target="../media/image2.png"/><Relationship Id="rId7" Type="http://schemas.openxmlformats.org/officeDocument/2006/relationships/hyperlink" Target="mailto:Phillippa.biggs@itu.int"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hyperlink" Target="http://www.broadbandcommission.org/" TargetMode="External"/><Relationship Id="rId5" Type="http://schemas.openxmlformats.org/officeDocument/2006/relationships/hyperlink" Target="http://www.broadbandcommission.org/"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6" descr="C:\Documents and Settings\lutz\My Documents\My Pictures\ITU logo parts\logo_itu_globe.pn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571500" y="5357814"/>
            <a:ext cx="89535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22" descr="p_wda-logo-unesco-2008"/>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1787527" y="5437189"/>
            <a:ext cx="1211263" cy="920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bwMode="auto">
          <a:xfrm>
            <a:off x="415994" y="3343736"/>
            <a:ext cx="8401050" cy="894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r>
              <a:rPr lang="en-US" sz="2800" b="1" dirty="0" smtClean="0">
                <a:solidFill>
                  <a:schemeClr val="bg1"/>
                </a:solidFill>
                <a:latin typeface="+mj-lt"/>
                <a:cs typeface="Arial" charset="0"/>
              </a:rPr>
              <a:t>Phillippa Biggs</a:t>
            </a:r>
          </a:p>
          <a:p>
            <a:pPr marL="0" lvl="0" indent="0" algn="ctr">
              <a:buNone/>
            </a:pPr>
            <a:r>
              <a:rPr lang="en-US" sz="2800" b="1" dirty="0" smtClean="0">
                <a:solidFill>
                  <a:schemeClr val="bg1"/>
                </a:solidFill>
                <a:latin typeface="+mj-lt"/>
                <a:cs typeface="Arial" charset="0"/>
              </a:rPr>
              <a:t>Coordinator, Broadband Commission</a:t>
            </a:r>
            <a:br>
              <a:rPr lang="en-US" sz="2800" b="1" dirty="0" smtClean="0">
                <a:solidFill>
                  <a:schemeClr val="bg1"/>
                </a:solidFill>
                <a:latin typeface="+mj-lt"/>
                <a:cs typeface="Arial" charset="0"/>
              </a:rPr>
            </a:br>
            <a:r>
              <a:rPr lang="en-US" sz="2800" b="1" dirty="0" smtClean="0">
                <a:solidFill>
                  <a:schemeClr val="bg1"/>
                </a:solidFill>
                <a:latin typeface="+mj-lt"/>
                <a:cs typeface="Arial" charset="0"/>
              </a:rPr>
              <a:t>for Digital Development</a:t>
            </a:r>
          </a:p>
          <a:p>
            <a:pPr marL="0" lvl="0" indent="0" algn="ctr">
              <a:buNone/>
            </a:pPr>
            <a:r>
              <a:rPr lang="en-US" sz="2800" b="1" dirty="0" err="1" smtClean="0">
                <a:solidFill>
                  <a:schemeClr val="bg1"/>
                </a:solidFill>
                <a:latin typeface="+mj-lt"/>
                <a:cs typeface="Arial" charset="0"/>
              </a:rPr>
              <a:t>Palais</a:t>
            </a:r>
            <a:r>
              <a:rPr lang="en-US" sz="2800" b="1" dirty="0" smtClean="0">
                <a:solidFill>
                  <a:schemeClr val="bg1"/>
                </a:solidFill>
                <a:latin typeface="+mj-lt"/>
                <a:cs typeface="Arial" charset="0"/>
              </a:rPr>
              <a:t> des Nations, UN,</a:t>
            </a:r>
          </a:p>
          <a:p>
            <a:pPr marL="0" lvl="0" indent="0" algn="ctr">
              <a:buNone/>
            </a:pPr>
            <a:r>
              <a:rPr lang="en-US" sz="2800" b="1" dirty="0" smtClean="0">
                <a:solidFill>
                  <a:schemeClr val="bg1"/>
                </a:solidFill>
                <a:latin typeface="+mj-lt"/>
                <a:cs typeface="Arial" charset="0"/>
              </a:rPr>
              <a:t>21 September 2015</a:t>
            </a:r>
          </a:p>
        </p:txBody>
      </p:sp>
      <p:pic>
        <p:nvPicPr>
          <p:cNvPr id="2" name="Picture 1"/>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34375" y="1340768"/>
            <a:ext cx="7164289" cy="2002968"/>
          </a:xfrm>
          <a:prstGeom prst="rect">
            <a:avLst/>
          </a:prstGeom>
        </p:spPr>
      </p:pic>
    </p:spTree>
  </p:cSld>
  <p:clrMapOvr>
    <a:masterClrMapping/>
  </p:clrMapOvr>
  <p:transition advTm="407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a:spLocks noChangeArrowheads="1"/>
          </p:cNvSpPr>
          <p:nvPr/>
        </p:nvSpPr>
        <p:spPr bwMode="auto">
          <a:xfrm>
            <a:off x="5653703" y="4725144"/>
            <a:ext cx="3347864" cy="10156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360363" indent="-360363">
              <a:buClr>
                <a:schemeClr val="accent1"/>
              </a:buClr>
              <a:buSzPct val="80000"/>
              <a:buFont typeface="Wingdings 2" pitchFamily="18" charset="2"/>
              <a:buChar char=""/>
              <a:tabLst>
                <a:tab pos="357188" algn="l"/>
              </a:tabLst>
              <a:defRPr sz="3200">
                <a:solidFill>
                  <a:schemeClr val="tx1"/>
                </a:solidFill>
                <a:latin typeface="Corbel" pitchFamily="34" charset="0"/>
              </a:defRPr>
            </a:lvl1pPr>
            <a:lvl2pPr marL="742950" indent="-285750">
              <a:spcBef>
                <a:spcPct val="20000"/>
              </a:spcBef>
              <a:buClr>
                <a:schemeClr val="accent2"/>
              </a:buClr>
              <a:buSzPct val="90000"/>
              <a:buFont typeface="Wingdings" pitchFamily="2" charset="2"/>
              <a:buChar char=""/>
              <a:tabLst>
                <a:tab pos="357188" algn="l"/>
              </a:tabLst>
              <a:defRPr sz="2800">
                <a:solidFill>
                  <a:schemeClr val="tx1"/>
                </a:solidFill>
                <a:latin typeface="Corbel" pitchFamily="34" charset="0"/>
              </a:defRPr>
            </a:lvl2pPr>
            <a:lvl3pPr marL="1143000" indent="-228600">
              <a:spcBef>
                <a:spcPct val="20000"/>
              </a:spcBef>
              <a:buClr>
                <a:srgbClr val="E66C7D"/>
              </a:buClr>
              <a:buFont typeface="Arial" pitchFamily="34" charset="0"/>
              <a:buChar char="▪"/>
              <a:tabLst>
                <a:tab pos="357188" algn="l"/>
              </a:tabLst>
              <a:defRPr sz="2400">
                <a:solidFill>
                  <a:schemeClr val="tx1"/>
                </a:solidFill>
                <a:latin typeface="Corbel" pitchFamily="34" charset="0"/>
              </a:defRPr>
            </a:lvl3pPr>
            <a:lvl4pPr marL="1600200" indent="-228600">
              <a:spcBef>
                <a:spcPct val="20000"/>
              </a:spcBef>
              <a:buClr>
                <a:srgbClr val="6BB76D"/>
              </a:buClr>
              <a:buFont typeface="Arial" pitchFamily="34" charset="0"/>
              <a:buChar char="▪"/>
              <a:tabLst>
                <a:tab pos="357188" algn="l"/>
              </a:tabLst>
              <a:defRPr sz="2000">
                <a:solidFill>
                  <a:schemeClr val="tx1"/>
                </a:solidFill>
                <a:latin typeface="Corbel" pitchFamily="34" charset="0"/>
              </a:defRPr>
            </a:lvl4pPr>
            <a:lvl5pPr marL="2057400" indent="-228600">
              <a:spcBef>
                <a:spcPct val="20000"/>
              </a:spcBef>
              <a:buClr>
                <a:srgbClr val="E88651"/>
              </a:buClr>
              <a:buFont typeface="Wingdings 3" pitchFamily="18" charset="2"/>
              <a:buChar char=""/>
              <a:tabLst>
                <a:tab pos="357188" algn="l"/>
              </a:tabLst>
              <a:defRPr sz="2000">
                <a:solidFill>
                  <a:schemeClr val="tx1"/>
                </a:solidFill>
                <a:latin typeface="Corbel" pitchFamily="34" charset="0"/>
              </a:defRPr>
            </a:lvl5pPr>
            <a:lvl6pPr marL="25146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6pPr>
            <a:lvl7pPr marL="29718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7pPr>
            <a:lvl8pPr marL="34290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8pPr>
            <a:lvl9pPr marL="38862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9pPr>
          </a:lstStyle>
          <a:p>
            <a:pPr>
              <a:lnSpc>
                <a:spcPts val="2400"/>
              </a:lnSpc>
              <a:buClrTx/>
              <a:buSzTx/>
              <a:buFontTx/>
              <a:buNone/>
            </a:pPr>
            <a:r>
              <a:rPr lang="en-US" altLang="en-US" sz="2400" b="1" dirty="0">
                <a:solidFill>
                  <a:schemeClr val="bg1"/>
                </a:solidFill>
                <a:latin typeface="Calibri" pitchFamily="34" charset="0"/>
              </a:rPr>
              <a:t>→</a:t>
            </a:r>
            <a:r>
              <a:rPr lang="en-US" altLang="en-US" sz="2400" b="1" dirty="0">
                <a:solidFill>
                  <a:srgbClr val="BE1281"/>
                </a:solidFill>
                <a:latin typeface="Calibri" pitchFamily="34" charset="0"/>
              </a:rPr>
              <a:t>	</a:t>
            </a:r>
            <a:r>
              <a:rPr lang="en-US" altLang="en-US" sz="2400" b="1" i="1" dirty="0" smtClean="0">
                <a:solidFill>
                  <a:schemeClr val="bg1"/>
                </a:solidFill>
                <a:latin typeface="Calibri" pitchFamily="34" charset="0"/>
              </a:rPr>
              <a:t>Strong </a:t>
            </a:r>
            <a:r>
              <a:rPr lang="en-US" altLang="en-US" sz="2400" b="1" i="1" dirty="0">
                <a:solidFill>
                  <a:schemeClr val="bg1"/>
                </a:solidFill>
                <a:latin typeface="Calibri" pitchFamily="34" charset="0"/>
              </a:rPr>
              <a:t>growth in subscriptions and penetration</a:t>
            </a:r>
          </a:p>
        </p:txBody>
      </p:sp>
      <p:sp>
        <p:nvSpPr>
          <p:cNvPr id="17" name="TextBox 16"/>
          <p:cNvSpPr txBox="1">
            <a:spLocks noChangeArrowheads="1"/>
          </p:cNvSpPr>
          <p:nvPr/>
        </p:nvSpPr>
        <p:spPr bwMode="auto">
          <a:xfrm>
            <a:off x="184731" y="1566005"/>
            <a:ext cx="4356100" cy="132773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buClr>
                <a:schemeClr val="accent1"/>
              </a:buClr>
              <a:buSzPct val="80000"/>
              <a:buFont typeface="Wingdings 2" pitchFamily="18" charset="2"/>
              <a:buChar char=""/>
              <a:tabLst>
                <a:tab pos="357188" algn="l"/>
              </a:tabLst>
              <a:defRPr sz="3200">
                <a:solidFill>
                  <a:schemeClr val="tx1"/>
                </a:solidFill>
                <a:latin typeface="Corbel" pitchFamily="34" charset="0"/>
              </a:defRPr>
            </a:lvl1pPr>
            <a:lvl2pPr marL="742950" indent="-285750">
              <a:spcBef>
                <a:spcPct val="20000"/>
              </a:spcBef>
              <a:buClr>
                <a:schemeClr val="accent2"/>
              </a:buClr>
              <a:buSzPct val="90000"/>
              <a:buFont typeface="Wingdings" pitchFamily="2" charset="2"/>
              <a:buChar char=""/>
              <a:tabLst>
                <a:tab pos="357188" algn="l"/>
              </a:tabLst>
              <a:defRPr sz="2800">
                <a:solidFill>
                  <a:schemeClr val="tx1"/>
                </a:solidFill>
                <a:latin typeface="Corbel" pitchFamily="34" charset="0"/>
              </a:defRPr>
            </a:lvl2pPr>
            <a:lvl3pPr marL="1143000" indent="-228600">
              <a:spcBef>
                <a:spcPct val="20000"/>
              </a:spcBef>
              <a:buClr>
                <a:srgbClr val="E66C7D"/>
              </a:buClr>
              <a:buFont typeface="Arial" pitchFamily="34" charset="0"/>
              <a:buChar char="▪"/>
              <a:tabLst>
                <a:tab pos="357188" algn="l"/>
              </a:tabLst>
              <a:defRPr sz="2400">
                <a:solidFill>
                  <a:schemeClr val="tx1"/>
                </a:solidFill>
                <a:latin typeface="Corbel" pitchFamily="34" charset="0"/>
              </a:defRPr>
            </a:lvl3pPr>
            <a:lvl4pPr marL="1600200" indent="-228600">
              <a:spcBef>
                <a:spcPct val="20000"/>
              </a:spcBef>
              <a:buClr>
                <a:srgbClr val="6BB76D"/>
              </a:buClr>
              <a:buFont typeface="Arial" pitchFamily="34" charset="0"/>
              <a:buChar char="▪"/>
              <a:tabLst>
                <a:tab pos="357188" algn="l"/>
              </a:tabLst>
              <a:defRPr sz="2000">
                <a:solidFill>
                  <a:schemeClr val="tx1"/>
                </a:solidFill>
                <a:latin typeface="Corbel" pitchFamily="34" charset="0"/>
              </a:defRPr>
            </a:lvl4pPr>
            <a:lvl5pPr marL="2057400" indent="-228600">
              <a:spcBef>
                <a:spcPct val="20000"/>
              </a:spcBef>
              <a:buClr>
                <a:srgbClr val="E88651"/>
              </a:buClr>
              <a:buFont typeface="Wingdings 3" pitchFamily="18" charset="2"/>
              <a:buChar char=""/>
              <a:tabLst>
                <a:tab pos="357188" algn="l"/>
              </a:tabLst>
              <a:defRPr sz="2000">
                <a:solidFill>
                  <a:schemeClr val="tx1"/>
                </a:solidFill>
                <a:latin typeface="Corbel" pitchFamily="34" charset="0"/>
              </a:defRPr>
            </a:lvl5pPr>
            <a:lvl6pPr marL="25146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6pPr>
            <a:lvl7pPr marL="29718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7pPr>
            <a:lvl8pPr marL="34290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8pPr>
            <a:lvl9pPr marL="38862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9pPr>
          </a:lstStyle>
          <a:p>
            <a:pPr>
              <a:lnSpc>
                <a:spcPts val="2400"/>
              </a:lnSpc>
              <a:buClrTx/>
              <a:buSzTx/>
              <a:buFontTx/>
              <a:buNone/>
            </a:pPr>
            <a:r>
              <a:rPr lang="en-US" altLang="en-US" sz="2400" b="1" dirty="0">
                <a:solidFill>
                  <a:schemeClr val="bg1"/>
                </a:solidFill>
                <a:latin typeface="Calibri" pitchFamily="34" charset="0"/>
              </a:rPr>
              <a:t>→	</a:t>
            </a:r>
            <a:r>
              <a:rPr lang="en-US" altLang="en-US" sz="2400" b="1" dirty="0" smtClean="0">
                <a:solidFill>
                  <a:schemeClr val="bg1"/>
                </a:solidFill>
                <a:latin typeface="Calibri" pitchFamily="34" charset="0"/>
              </a:rPr>
              <a:t>794 million by end 2015.</a:t>
            </a:r>
          </a:p>
          <a:p>
            <a:pPr>
              <a:lnSpc>
                <a:spcPts val="2400"/>
              </a:lnSpc>
              <a:buClrTx/>
              <a:buSzTx/>
              <a:buFontTx/>
              <a:buNone/>
            </a:pPr>
            <a:r>
              <a:rPr lang="en-US" altLang="en-US" sz="2400" b="1" i="1" dirty="0" smtClean="0">
                <a:solidFill>
                  <a:schemeClr val="bg1"/>
                </a:solidFill>
                <a:latin typeface="Calibri" pitchFamily="34" charset="0"/>
              </a:rPr>
              <a:t>Asia-Pacific increased its share of subscribers from </a:t>
            </a:r>
            <a:br>
              <a:rPr lang="en-US" altLang="en-US" sz="2400" b="1" i="1" dirty="0" smtClean="0">
                <a:solidFill>
                  <a:schemeClr val="bg1"/>
                </a:solidFill>
                <a:latin typeface="Calibri" pitchFamily="34" charset="0"/>
              </a:rPr>
            </a:br>
            <a:r>
              <a:rPr lang="en-US" altLang="en-US" sz="2400" b="1" i="1" dirty="0" smtClean="0">
                <a:solidFill>
                  <a:schemeClr val="bg1"/>
                </a:solidFill>
                <a:latin typeface="Calibri" pitchFamily="34" charset="0"/>
              </a:rPr>
              <a:t>45% to 46%.</a:t>
            </a:r>
            <a:endParaRPr lang="en-US" altLang="en-US" sz="2400" b="1" i="1" dirty="0">
              <a:solidFill>
                <a:schemeClr val="bg1"/>
              </a:solidFill>
              <a:latin typeface="Calibri" pitchFamily="34" charset="0"/>
            </a:endParaRPr>
          </a:p>
        </p:txBody>
      </p:sp>
      <p:sp>
        <p:nvSpPr>
          <p:cNvPr id="13319" name="Rectangle 1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a:p>
        </p:txBody>
      </p:sp>
      <p:sp>
        <p:nvSpPr>
          <p:cNvPr id="10" name="TextBox 9"/>
          <p:cNvSpPr txBox="1"/>
          <p:nvPr/>
        </p:nvSpPr>
        <p:spPr>
          <a:xfrm>
            <a:off x="214386" y="477619"/>
            <a:ext cx="8655495"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Moderate growth in Fixed Broadband</a:t>
            </a:r>
            <a:endParaRPr lang="en-US" sz="3600" b="1" dirty="0">
              <a:solidFill>
                <a:schemeClr val="bg1"/>
              </a:solidFill>
              <a:latin typeface="+mj-lt"/>
              <a:cs typeface="Arial"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2264" y="1123951"/>
            <a:ext cx="4266511" cy="2914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1" y="4094237"/>
            <a:ext cx="4962525" cy="256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5016730" y="5932962"/>
            <a:ext cx="4824536" cy="707886"/>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 (above);</a:t>
            </a:r>
            <a:br>
              <a:rPr lang="en-US" sz="2000" b="1" i="1" dirty="0" smtClean="0">
                <a:solidFill>
                  <a:schemeClr val="bg1"/>
                </a:solidFill>
                <a:latin typeface="+mj-lt"/>
                <a:cs typeface="Arial" charset="0"/>
              </a:rPr>
            </a:br>
            <a:r>
              <a:rPr lang="en-US" sz="2000" b="1" i="1" dirty="0" smtClean="0">
                <a:solidFill>
                  <a:schemeClr val="bg1"/>
                </a:solidFill>
                <a:latin typeface="+mj-lt"/>
                <a:cs typeface="Arial" charset="0"/>
              </a:rPr>
              <a:t>Point Topic (bottom).</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164990778"/>
      </p:ext>
    </p:extLst>
  </p:cSld>
  <p:clrMapOvr>
    <a:masterClrMapping/>
  </p:clrMapOvr>
  <p:transition spd="med" advTm="15958">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0-#ppt_w/2"/>
                                          </p:val>
                                        </p:tav>
                                        <p:tav tm="100000">
                                          <p:val>
                                            <p:strVal val="#ppt_x"/>
                                          </p:val>
                                        </p:tav>
                                      </p:tavLst>
                                    </p:anim>
                                    <p:anim calcmode="lin" valueType="num">
                                      <p:cBhvr additive="base">
                                        <p:cTn id="1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11</a:t>
            </a:fld>
            <a:endParaRPr lang="en-US" sz="2000" dirty="0">
              <a:solidFill>
                <a:srgbClr val="898989"/>
              </a:solidFill>
              <a:latin typeface="Calibri" pitchFamily="34" charset="0"/>
            </a:endParaRPr>
          </a:p>
        </p:txBody>
      </p:sp>
      <p:sp>
        <p:nvSpPr>
          <p:cNvPr id="3" name="TextBox 2"/>
          <p:cNvSpPr txBox="1"/>
          <p:nvPr/>
        </p:nvSpPr>
        <p:spPr>
          <a:xfrm>
            <a:off x="0" y="406405"/>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Target 1: National Broadband Plans</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107504" y="1052736"/>
            <a:ext cx="9026543"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92075" indent="0">
              <a:spcBef>
                <a:spcPts val="900"/>
              </a:spcBef>
              <a:spcAft>
                <a:spcPts val="0"/>
              </a:spcAft>
              <a:defRPr/>
            </a:pPr>
            <a:r>
              <a:rPr lang="en-US" sz="2600" i="1" dirty="0" smtClean="0">
                <a:solidFill>
                  <a:schemeClr val="bg1"/>
                </a:solidFill>
                <a:latin typeface="+mj-lt"/>
                <a:ea typeface="+mn-ea"/>
              </a:rPr>
              <a:t>Vitally important that countries should develop a Broadband Plan</a:t>
            </a:r>
          </a:p>
          <a:p>
            <a:pPr marL="182563" indent="0">
              <a:spcBef>
                <a:spcPts val="900"/>
              </a:spcBef>
              <a:spcAft>
                <a:spcPts val="0"/>
              </a:spcAft>
              <a:defRPr/>
            </a:pPr>
            <a:r>
              <a:rPr lang="en-US" sz="2600" i="1" dirty="0" smtClean="0">
                <a:solidFill>
                  <a:srgbClr val="0054D0"/>
                </a:solidFill>
                <a:latin typeface="+mj-lt"/>
                <a:ea typeface="+mn-ea"/>
              </a:rPr>
              <a:t>148 countries now have a Plan in place, with 6 NBPs underway, but succession strategy for Plans expiring in 2015 unclear.</a:t>
            </a:r>
            <a:endParaRPr lang="en-US" sz="2600" i="1" dirty="0">
              <a:solidFill>
                <a:srgbClr val="0054D0"/>
              </a:solidFill>
              <a:latin typeface="+mj-lt"/>
              <a:ea typeface="+mn-ea"/>
            </a:endParaRPr>
          </a:p>
          <a:p>
            <a:pPr marL="457200" indent="-457200">
              <a:spcBef>
                <a:spcPts val="900"/>
              </a:spcBef>
              <a:spcAft>
                <a:spcPts val="900"/>
              </a:spcAft>
              <a:buFont typeface="Arial" pitchFamily="34" charset="0"/>
              <a:buChar char="•"/>
              <a:defRPr/>
            </a:pPr>
            <a:endParaRPr lang="en-US" dirty="0">
              <a:solidFill>
                <a:srgbClr val="FF0000"/>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6215" y="2636912"/>
            <a:ext cx="5991824" cy="3672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1835696" y="6309320"/>
            <a:ext cx="6251925"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Broadband Commission for Digital Development.</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461848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12</a:t>
            </a:fld>
            <a:endParaRPr lang="en-US" sz="2000" dirty="0">
              <a:solidFill>
                <a:srgbClr val="898989"/>
              </a:solidFill>
              <a:latin typeface="Calibri" pitchFamily="34" charset="0"/>
            </a:endParaRPr>
          </a:p>
        </p:txBody>
      </p:sp>
      <p:sp>
        <p:nvSpPr>
          <p:cNvPr id="3" name="TextBox 2"/>
          <p:cNvSpPr txBox="1"/>
          <p:nvPr/>
        </p:nvSpPr>
        <p:spPr>
          <a:xfrm>
            <a:off x="14457" y="505877"/>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Target </a:t>
            </a:r>
            <a:r>
              <a:rPr lang="en-US" sz="3600" b="1" dirty="0">
                <a:solidFill>
                  <a:schemeClr val="bg1"/>
                </a:solidFill>
                <a:latin typeface="+mj-lt"/>
                <a:cs typeface="Arial" charset="0"/>
              </a:rPr>
              <a:t>2</a:t>
            </a:r>
            <a:r>
              <a:rPr lang="en-US" sz="3600" b="1" dirty="0" smtClean="0">
                <a:solidFill>
                  <a:schemeClr val="bg1"/>
                </a:solidFill>
                <a:latin typeface="+mj-lt"/>
                <a:cs typeface="Arial" charset="0"/>
              </a:rPr>
              <a:t>: Affordability</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349071" y="1196752"/>
            <a:ext cx="8784976" cy="137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182563" indent="0">
              <a:spcBef>
                <a:spcPts val="900"/>
              </a:spcBef>
              <a:spcAft>
                <a:spcPts val="0"/>
              </a:spcAft>
              <a:defRPr/>
            </a:pPr>
            <a:r>
              <a:rPr lang="en-US" sz="2600" i="1" dirty="0" smtClean="0">
                <a:solidFill>
                  <a:srgbClr val="0054D0"/>
                </a:solidFill>
                <a:latin typeface="+mj-lt"/>
                <a:ea typeface="+mn-ea"/>
              </a:rPr>
              <a:t>By 2014, 111 countries have met the Broadband Commission target of 5% per capita, up from 108 countries in 2013.</a:t>
            </a:r>
            <a:endParaRPr lang="en-US" sz="2600" i="1" dirty="0">
              <a:solidFill>
                <a:srgbClr val="0054D0"/>
              </a:solidFill>
              <a:latin typeface="+mj-lt"/>
              <a:ea typeface="+mn-ea"/>
            </a:endParaRPr>
          </a:p>
          <a:p>
            <a:pPr marL="457200" indent="-457200">
              <a:spcBef>
                <a:spcPts val="900"/>
              </a:spcBef>
              <a:spcAft>
                <a:spcPts val="900"/>
              </a:spcAft>
              <a:buFont typeface="Arial" pitchFamily="34" charset="0"/>
              <a:buChar char="•"/>
              <a:defRPr/>
            </a:pPr>
            <a:endParaRPr lang="en-US" dirty="0">
              <a:solidFill>
                <a:srgbClr val="FF0000"/>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7472" y="2420888"/>
            <a:ext cx="6608174" cy="4104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252536" y="5013176"/>
            <a:ext cx="1996871" cy="707886"/>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a:t>
            </a:r>
            <a:br>
              <a:rPr lang="en-US" sz="2000" b="1" i="1" dirty="0" smtClean="0">
                <a:solidFill>
                  <a:schemeClr val="bg1"/>
                </a:solidFill>
                <a:latin typeface="+mj-lt"/>
                <a:cs typeface="Arial" charset="0"/>
              </a:rPr>
            </a:br>
            <a:r>
              <a:rPr lang="en-US" sz="2000" b="1" i="1" dirty="0" smtClean="0">
                <a:solidFill>
                  <a:schemeClr val="bg1"/>
                </a:solidFill>
                <a:latin typeface="+mj-lt"/>
                <a:cs typeface="Arial" charset="0"/>
              </a:rPr>
              <a:t>ITU.</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5899284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13</a:t>
            </a:fld>
            <a:endParaRPr lang="en-US" sz="2000" dirty="0">
              <a:solidFill>
                <a:srgbClr val="898989"/>
              </a:solidFill>
              <a:latin typeface="Calibri" pitchFamily="34" charset="0"/>
            </a:endParaRPr>
          </a:p>
        </p:txBody>
      </p:sp>
      <p:sp>
        <p:nvSpPr>
          <p:cNvPr id="3" name="TextBox 2"/>
          <p:cNvSpPr txBox="1"/>
          <p:nvPr/>
        </p:nvSpPr>
        <p:spPr>
          <a:xfrm>
            <a:off x="-11440" y="733410"/>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Target 3: Getting households online</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238904" y="1379741"/>
            <a:ext cx="8784976"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441325" indent="0">
              <a:spcBef>
                <a:spcPts val="900"/>
              </a:spcBef>
              <a:spcAft>
                <a:spcPts val="900"/>
              </a:spcAft>
              <a:defRPr/>
            </a:pPr>
            <a:r>
              <a:rPr lang="en-US" sz="2600" i="1" dirty="0" smtClean="0">
                <a:solidFill>
                  <a:schemeClr val="bg1"/>
                </a:solidFill>
                <a:latin typeface="+mj-lt"/>
                <a:ea typeface="+mn-ea"/>
              </a:rPr>
              <a:t>By </a:t>
            </a:r>
            <a:r>
              <a:rPr lang="en-US" sz="2600" i="1" dirty="0">
                <a:solidFill>
                  <a:schemeClr val="bg1"/>
                </a:solidFill>
                <a:latin typeface="+mj-lt"/>
                <a:ea typeface="+mn-ea"/>
              </a:rPr>
              <a:t>2015, </a:t>
            </a:r>
            <a:r>
              <a:rPr lang="en-US" sz="2600" i="1" dirty="0" smtClean="0">
                <a:solidFill>
                  <a:schemeClr val="bg1"/>
                </a:solidFill>
                <a:latin typeface="+mj-lt"/>
                <a:ea typeface="+mn-ea"/>
              </a:rPr>
              <a:t>40% of households in developing countries should have Internet access.</a:t>
            </a:r>
            <a:br>
              <a:rPr lang="en-US" sz="2600" i="1" dirty="0" smtClean="0">
                <a:solidFill>
                  <a:schemeClr val="bg1"/>
                </a:solidFill>
                <a:latin typeface="+mj-lt"/>
                <a:ea typeface="+mn-ea"/>
              </a:rPr>
            </a:br>
            <a:r>
              <a:rPr lang="en-US" sz="2600" i="1" dirty="0" smtClean="0">
                <a:solidFill>
                  <a:srgbClr val="0054D0"/>
                </a:solidFill>
                <a:latin typeface="+mj-lt"/>
                <a:ea typeface="+mn-ea"/>
              </a:rPr>
              <a:t>Actual</a:t>
            </a:r>
            <a:r>
              <a:rPr lang="en-US" sz="2600" i="1" dirty="0">
                <a:solidFill>
                  <a:srgbClr val="0054D0"/>
                </a:solidFill>
                <a:latin typeface="+mj-lt"/>
                <a:ea typeface="+mn-ea"/>
              </a:rPr>
              <a:t>: 46.4% world; 34.1% developing and 7% in LDCs</a:t>
            </a:r>
          </a:p>
          <a:p>
            <a:pPr marL="457200" indent="-457200">
              <a:spcBef>
                <a:spcPts val="900"/>
              </a:spcBef>
              <a:spcAft>
                <a:spcPts val="900"/>
              </a:spcAft>
              <a:buFont typeface="Arial" pitchFamily="34" charset="0"/>
              <a:buChar char="•"/>
              <a:defRPr/>
            </a:pPr>
            <a:endParaRPr lang="en-US" dirty="0">
              <a:solidFill>
                <a:srgbClr val="FF0000"/>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145" y="2949402"/>
            <a:ext cx="4359415" cy="23843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1392" y="2949402"/>
            <a:ext cx="4368120" cy="23843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2148292" y="6093985"/>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 (left); Point Topic (right).</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941859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14</a:t>
            </a:fld>
            <a:endParaRPr lang="en-US" sz="2000" dirty="0">
              <a:solidFill>
                <a:srgbClr val="898989"/>
              </a:solidFill>
              <a:latin typeface="Calibri" pitchFamily="34" charset="0"/>
            </a:endParaRPr>
          </a:p>
        </p:txBody>
      </p:sp>
      <p:sp>
        <p:nvSpPr>
          <p:cNvPr id="3" name="TextBox 2"/>
          <p:cNvSpPr txBox="1"/>
          <p:nvPr/>
        </p:nvSpPr>
        <p:spPr>
          <a:xfrm>
            <a:off x="28913" y="793909"/>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Target 4: Getting people online</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386056" y="1484784"/>
            <a:ext cx="8784976" cy="200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441325" indent="0">
              <a:spcBef>
                <a:spcPts val="900"/>
              </a:spcBef>
              <a:spcAft>
                <a:spcPts val="900"/>
              </a:spcAft>
              <a:defRPr/>
            </a:pPr>
            <a:r>
              <a:rPr lang="en-US" sz="2600" i="1" dirty="0" smtClean="0">
                <a:solidFill>
                  <a:schemeClr val="bg1"/>
                </a:solidFill>
                <a:latin typeface="+mj-lt"/>
                <a:ea typeface="+mn-ea"/>
              </a:rPr>
              <a:t>By </a:t>
            </a:r>
            <a:r>
              <a:rPr lang="en-US" sz="2600" i="1" dirty="0">
                <a:solidFill>
                  <a:schemeClr val="bg1"/>
                </a:solidFill>
                <a:latin typeface="+mj-lt"/>
                <a:ea typeface="+mn-ea"/>
              </a:rPr>
              <a:t>2015, </a:t>
            </a:r>
            <a:r>
              <a:rPr lang="en-US" sz="2600" i="1" dirty="0" smtClean="0">
                <a:solidFill>
                  <a:schemeClr val="bg1"/>
                </a:solidFill>
                <a:latin typeface="+mj-lt"/>
                <a:ea typeface="+mn-ea"/>
              </a:rPr>
              <a:t>Internet user penetration should reach 60% worldwide, 50% in developing countries and 15% in LDCs:</a:t>
            </a:r>
          </a:p>
          <a:p>
            <a:pPr marL="441325" indent="0">
              <a:spcBef>
                <a:spcPts val="900"/>
              </a:spcBef>
              <a:spcAft>
                <a:spcPts val="0"/>
              </a:spcAft>
              <a:defRPr/>
            </a:pPr>
            <a:r>
              <a:rPr lang="en-US" sz="2600" i="1" dirty="0">
                <a:solidFill>
                  <a:srgbClr val="0054D0"/>
                </a:solidFill>
                <a:latin typeface="+mj-lt"/>
                <a:ea typeface="+mn-ea"/>
              </a:rPr>
              <a:t>Actual: 43.4% world; 35.3% developing and </a:t>
            </a:r>
            <a:r>
              <a:rPr lang="en-US" sz="2600" i="1" dirty="0" smtClean="0">
                <a:solidFill>
                  <a:srgbClr val="0054D0"/>
                </a:solidFill>
                <a:latin typeface="+mj-lt"/>
                <a:ea typeface="+mn-ea"/>
              </a:rPr>
              <a:t>9.5% </a:t>
            </a:r>
            <a:r>
              <a:rPr lang="en-US" sz="2600" i="1" dirty="0">
                <a:solidFill>
                  <a:srgbClr val="0054D0"/>
                </a:solidFill>
                <a:latin typeface="+mj-lt"/>
                <a:ea typeface="+mn-ea"/>
              </a:rPr>
              <a:t>in LDCs</a:t>
            </a:r>
          </a:p>
          <a:p>
            <a:pPr marL="457200" indent="-457200">
              <a:spcBef>
                <a:spcPts val="900"/>
              </a:spcBef>
              <a:spcAft>
                <a:spcPts val="900"/>
              </a:spcAft>
              <a:buFont typeface="Arial" pitchFamily="34" charset="0"/>
              <a:buChar char="•"/>
              <a:defRPr/>
            </a:pPr>
            <a:endParaRPr lang="en-US" dirty="0">
              <a:solidFill>
                <a:srgbClr val="FF0000"/>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197343"/>
            <a:ext cx="4392488" cy="2428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2608" y="3212975"/>
            <a:ext cx="4272328" cy="24368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2148292" y="6093985"/>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4066210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15</a:t>
            </a:fld>
            <a:endParaRPr lang="en-US" sz="2000" dirty="0">
              <a:solidFill>
                <a:srgbClr val="898989"/>
              </a:solidFill>
              <a:latin typeface="Calibri" pitchFamily="34" charset="0"/>
            </a:endParaRPr>
          </a:p>
        </p:txBody>
      </p:sp>
      <p:sp>
        <p:nvSpPr>
          <p:cNvPr id="3" name="TextBox 2"/>
          <p:cNvSpPr txBox="1"/>
          <p:nvPr/>
        </p:nvSpPr>
        <p:spPr>
          <a:xfrm>
            <a:off x="296847" y="692696"/>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Policy Measures for Broadband</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296847" y="6309280"/>
            <a:ext cx="85503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441325" indent="0">
              <a:spcBef>
                <a:spcPts val="900"/>
              </a:spcBef>
              <a:spcAft>
                <a:spcPts val="900"/>
              </a:spcAft>
              <a:defRPr/>
            </a:pPr>
            <a:r>
              <a:rPr lang="en-US" b="1" i="1" dirty="0" smtClean="0">
                <a:solidFill>
                  <a:schemeClr val="bg1"/>
                </a:solidFill>
                <a:latin typeface="+mj-lt"/>
                <a:ea typeface="+mn-ea"/>
              </a:rPr>
              <a:t>Source: Broadband Commission, based on Analysys Mason.</a:t>
            </a:r>
            <a:endParaRPr lang="en-US" b="1" dirty="0">
              <a:solidFill>
                <a:schemeClr val="bg1"/>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1458074"/>
            <a:ext cx="5312569" cy="4842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71962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6" descr="C:\Documents and Settings\lutz\My Documents\My Pictures\ITU logo parts\logo_itu_globe.pn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571500" y="5357814"/>
            <a:ext cx="895350"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22" descr="p_wda-logo-unesco-2008"/>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1787527" y="5437189"/>
            <a:ext cx="1211263" cy="920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txBox="1">
            <a:spLocks/>
          </p:cNvSpPr>
          <p:nvPr/>
        </p:nvSpPr>
        <p:spPr bwMode="auto">
          <a:xfrm>
            <a:off x="1326352" y="4560230"/>
            <a:ext cx="8401050" cy="1254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r>
              <a:rPr lang="en-US" sz="2800" b="1" dirty="0" smtClean="0">
                <a:solidFill>
                  <a:schemeClr val="bg1"/>
                </a:solidFill>
                <a:latin typeface="+mj-lt"/>
                <a:cs typeface="Arial" charset="0"/>
                <a:hlinkClick r:id="rId5"/>
              </a:rPr>
              <a:t>www.broadbandcommission.org</a:t>
            </a:r>
            <a:r>
              <a:rPr lang="en-US" sz="2800" b="1" dirty="0" smtClean="0">
                <a:solidFill>
                  <a:schemeClr val="bg1"/>
                </a:solidFill>
                <a:latin typeface="+mj-lt"/>
                <a:cs typeface="Arial" charset="0"/>
              </a:rPr>
              <a:t> </a:t>
            </a:r>
            <a:endParaRPr lang="en-US" sz="2800" b="1" dirty="0" smtClean="0">
              <a:solidFill>
                <a:schemeClr val="bg1"/>
              </a:solidFill>
              <a:latin typeface="+mj-lt"/>
              <a:cs typeface="Arial" charset="0"/>
              <a:hlinkClick r:id="rId6"/>
            </a:endParaRPr>
          </a:p>
          <a:p>
            <a:pPr marL="0" indent="0" algn="ctr">
              <a:buNone/>
            </a:pPr>
            <a:r>
              <a:rPr lang="en-US" sz="2800" b="1" dirty="0" smtClean="0">
                <a:solidFill>
                  <a:schemeClr val="bg1"/>
                </a:solidFill>
                <a:cs typeface="Arial" charset="0"/>
              </a:rPr>
              <a:t>facebook.com/</a:t>
            </a:r>
            <a:r>
              <a:rPr lang="en-US" sz="2800" b="1" dirty="0" err="1" smtClean="0">
                <a:solidFill>
                  <a:schemeClr val="bg1"/>
                </a:solidFill>
                <a:cs typeface="Arial" charset="0"/>
              </a:rPr>
              <a:t>broadbandcommission</a:t>
            </a:r>
            <a:endParaRPr lang="en-US" sz="2800" b="1" dirty="0" smtClean="0">
              <a:solidFill>
                <a:schemeClr val="bg1"/>
              </a:solidFill>
              <a:cs typeface="Arial" charset="0"/>
            </a:endParaRPr>
          </a:p>
          <a:p>
            <a:pPr marL="0" indent="0" algn="ctr">
              <a:buNone/>
            </a:pPr>
            <a:r>
              <a:rPr lang="en-US" sz="2800" b="1" dirty="0" smtClean="0">
                <a:solidFill>
                  <a:schemeClr val="bg1"/>
                </a:solidFill>
                <a:cs typeface="Arial" charset="0"/>
                <a:hlinkClick r:id="rId7"/>
              </a:rPr>
              <a:t>Phillippa.biggs@itu.int</a:t>
            </a:r>
            <a:r>
              <a:rPr lang="en-US" sz="2800" b="1" dirty="0" smtClean="0">
                <a:solidFill>
                  <a:schemeClr val="bg1"/>
                </a:solidFill>
                <a:cs typeface="Arial" charset="0"/>
              </a:rPr>
              <a:t> </a:t>
            </a:r>
            <a:endParaRPr lang="en-US" sz="2800" b="1" dirty="0">
              <a:solidFill>
                <a:schemeClr val="bg1"/>
              </a:solidFill>
              <a:cs typeface="Arial" charset="0"/>
            </a:endParaRPr>
          </a:p>
          <a:p>
            <a:pPr marL="0" lvl="0" indent="0" algn="ctr">
              <a:buNone/>
            </a:pPr>
            <a:endParaRPr lang="en-US" sz="2800" b="1" dirty="0">
              <a:solidFill>
                <a:schemeClr val="bg1"/>
              </a:solidFill>
              <a:latin typeface="+mj-lt"/>
              <a:cs typeface="Arial" charset="0"/>
            </a:endParaRPr>
          </a:p>
        </p:txBody>
      </p:sp>
      <p:sp>
        <p:nvSpPr>
          <p:cNvPr id="7" name="Content Placeholder 2"/>
          <p:cNvSpPr txBox="1">
            <a:spLocks/>
          </p:cNvSpPr>
          <p:nvPr/>
        </p:nvSpPr>
        <p:spPr bwMode="auto">
          <a:xfrm>
            <a:off x="251520" y="1052736"/>
            <a:ext cx="8401050" cy="1254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r>
              <a:rPr lang="en-US" sz="2800" b="1" dirty="0" smtClean="0">
                <a:solidFill>
                  <a:schemeClr val="bg1"/>
                </a:solidFill>
                <a:latin typeface="+mj-lt"/>
                <a:cs typeface="Arial" charset="0"/>
              </a:rPr>
              <a:t>Thank you for your attention</a:t>
            </a:r>
            <a:endParaRPr lang="en-US" sz="2800" b="1" dirty="0">
              <a:solidFill>
                <a:schemeClr val="bg1"/>
              </a:solidFill>
              <a:cs typeface="Arial" charset="0"/>
            </a:endParaRPr>
          </a:p>
          <a:p>
            <a:pPr marL="0" lvl="0" indent="0" algn="ctr">
              <a:buNone/>
            </a:pPr>
            <a:endParaRPr lang="en-US" sz="2800" b="1" dirty="0">
              <a:solidFill>
                <a:schemeClr val="bg1"/>
              </a:solidFill>
              <a:latin typeface="+mj-lt"/>
              <a:cs typeface="Arial" charset="0"/>
            </a:endParaRPr>
          </a:p>
        </p:txBody>
      </p:sp>
      <p:sp>
        <p:nvSpPr>
          <p:cNvPr id="8" name="Content Placeholder 2"/>
          <p:cNvSpPr txBox="1">
            <a:spLocks/>
          </p:cNvSpPr>
          <p:nvPr/>
        </p:nvSpPr>
        <p:spPr bwMode="auto">
          <a:xfrm>
            <a:off x="1720854" y="5013176"/>
            <a:ext cx="8179738"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pPr>
            <a:endParaRPr lang="en-US" sz="2800" b="1" dirty="0">
              <a:solidFill>
                <a:schemeClr val="bg1"/>
              </a:solidFill>
              <a:latin typeface="+mj-lt"/>
              <a:cs typeface="Arial"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56859" y="1883414"/>
            <a:ext cx="1878010" cy="2657384"/>
          </a:xfrm>
          <a:prstGeom prst="rect">
            <a:avLst/>
          </a:prstGeom>
        </p:spPr>
      </p:pic>
    </p:spTree>
    <p:extLst>
      <p:ext uri="{BB962C8B-B14F-4D97-AF65-F5344CB8AC3E}">
        <p14:creationId xmlns:p14="http://schemas.microsoft.com/office/powerpoint/2010/main" val="1552354955"/>
      </p:ext>
    </p:extLst>
  </p:cSld>
  <p:clrMapOvr>
    <a:masterClrMapping/>
  </p:clrMapOvr>
  <p:transition advTm="4078"/>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2</a:t>
            </a:fld>
            <a:endParaRPr lang="en-US" sz="2000" dirty="0">
              <a:solidFill>
                <a:srgbClr val="898989"/>
              </a:solidFill>
              <a:latin typeface="Calibri" pitchFamily="34" charset="0"/>
            </a:endParaRPr>
          </a:p>
        </p:txBody>
      </p:sp>
      <p:sp>
        <p:nvSpPr>
          <p:cNvPr id="3" name="TextBox 2"/>
          <p:cNvSpPr txBox="1"/>
          <p:nvPr/>
        </p:nvSpPr>
        <p:spPr>
          <a:xfrm>
            <a:off x="1" y="548680"/>
            <a:ext cx="9143999"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State of Broadband 2015 – mixed messages</a:t>
            </a:r>
            <a:endParaRPr lang="en-US" sz="3600" b="1" dirty="0">
              <a:solidFill>
                <a:schemeClr val="bg1"/>
              </a:solidFill>
              <a:latin typeface="+mj-lt"/>
              <a:cs typeface="Arial" charset="0"/>
            </a:endParaRPr>
          </a:p>
        </p:txBody>
      </p:sp>
      <p:sp>
        <p:nvSpPr>
          <p:cNvPr id="7171" name="TextBox 3"/>
          <p:cNvSpPr txBox="1">
            <a:spLocks noChangeArrowheads="1"/>
          </p:cNvSpPr>
          <p:nvPr/>
        </p:nvSpPr>
        <p:spPr bwMode="auto">
          <a:xfrm>
            <a:off x="-223232" y="1340768"/>
            <a:ext cx="9145016" cy="6417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898525" indent="-457200">
              <a:spcBef>
                <a:spcPts val="900"/>
              </a:spcBef>
              <a:spcAft>
                <a:spcPts val="900"/>
              </a:spcAft>
              <a:buFont typeface="Arial" panose="020B0604020202020204" pitchFamily="34" charset="0"/>
              <a:buChar char="•"/>
              <a:defRPr/>
            </a:pPr>
            <a:r>
              <a:rPr lang="en-US" sz="2600" dirty="0" smtClean="0">
                <a:solidFill>
                  <a:schemeClr val="bg1"/>
                </a:solidFill>
                <a:latin typeface="+mj-lt"/>
                <a:ea typeface="+mn-ea"/>
              </a:rPr>
              <a:t>Every year, the Broadband Commission for Digital Development takes the pulse of global broadband industry.</a:t>
            </a:r>
          </a:p>
          <a:p>
            <a:pPr marL="898525" indent="-457200">
              <a:spcBef>
                <a:spcPts val="900"/>
              </a:spcBef>
              <a:spcAft>
                <a:spcPts val="900"/>
              </a:spcAft>
              <a:buFont typeface="Arial" panose="020B0604020202020204" pitchFamily="34" charset="0"/>
              <a:buChar char="•"/>
              <a:defRPr/>
            </a:pPr>
            <a:r>
              <a:rPr lang="en-US" sz="2600" dirty="0" smtClean="0">
                <a:solidFill>
                  <a:schemeClr val="bg1"/>
                </a:solidFill>
                <a:latin typeface="+mj-lt"/>
                <a:ea typeface="+mn-ea"/>
              </a:rPr>
              <a:t>This year’s report finds mixed messages – while pockets of growth continue in mobile broadband and Facebook users, overall growth in Internet usage is slowing, as networks roll out beyond densely populated urban areas.</a:t>
            </a:r>
          </a:p>
          <a:p>
            <a:pPr marL="898525" lvl="0" indent="-457200">
              <a:spcBef>
                <a:spcPts val="900"/>
              </a:spcBef>
              <a:spcAft>
                <a:spcPts val="900"/>
              </a:spcAft>
              <a:buFont typeface="Arial" panose="020B0604020202020204" pitchFamily="34" charset="0"/>
              <a:buChar char="•"/>
              <a:defRPr/>
            </a:pPr>
            <a:r>
              <a:rPr lang="en-US" sz="2600" dirty="0">
                <a:solidFill>
                  <a:schemeClr val="bg1"/>
                </a:solidFill>
                <a:latin typeface="+mj-lt"/>
                <a:ea typeface="+mn-ea"/>
              </a:rPr>
              <a:t>By end 2015, some 3.2 billion people will be online, </a:t>
            </a:r>
            <a:r>
              <a:rPr lang="en-US" sz="2600" dirty="0" smtClean="0">
                <a:solidFill>
                  <a:schemeClr val="bg1"/>
                </a:solidFill>
                <a:latin typeface="+mj-lt"/>
                <a:ea typeface="+mn-ea"/>
              </a:rPr>
              <a:t>over </a:t>
            </a:r>
            <a:r>
              <a:rPr lang="en-US" sz="2600" dirty="0">
                <a:solidFill>
                  <a:schemeClr val="bg1"/>
                </a:solidFill>
                <a:latin typeface="+mj-lt"/>
                <a:ea typeface="+mn-ea"/>
              </a:rPr>
              <a:t>43.4% of the total world </a:t>
            </a:r>
            <a:r>
              <a:rPr lang="en-US" sz="2600" dirty="0" smtClean="0">
                <a:solidFill>
                  <a:schemeClr val="bg1"/>
                </a:solidFill>
                <a:latin typeface="+mj-lt"/>
                <a:ea typeface="+mn-ea"/>
              </a:rPr>
              <a:t>population and </a:t>
            </a:r>
            <a:r>
              <a:rPr lang="en-US" sz="2600" dirty="0">
                <a:solidFill>
                  <a:schemeClr val="bg1"/>
                </a:solidFill>
                <a:latin typeface="+mj-lt"/>
                <a:ea typeface="+mn-ea"/>
              </a:rPr>
              <a:t>up from 2.7 billion a year </a:t>
            </a:r>
            <a:r>
              <a:rPr lang="en-US" sz="2600" dirty="0" smtClean="0">
                <a:solidFill>
                  <a:schemeClr val="bg1"/>
                </a:solidFill>
                <a:latin typeface="+mj-lt"/>
                <a:ea typeface="+mn-ea"/>
              </a:rPr>
              <a:t>earlier, but some 4 billion people remain offline.</a:t>
            </a:r>
          </a:p>
          <a:p>
            <a:pPr marL="898525" lvl="0" indent="-457200">
              <a:spcBef>
                <a:spcPts val="900"/>
              </a:spcBef>
              <a:spcAft>
                <a:spcPts val="900"/>
              </a:spcAft>
              <a:buFont typeface="Arial" panose="020B0604020202020204" pitchFamily="34" charset="0"/>
              <a:buChar char="•"/>
              <a:defRPr/>
            </a:pPr>
            <a:r>
              <a:rPr lang="en-US" sz="2600" dirty="0" smtClean="0">
                <a:solidFill>
                  <a:schemeClr val="bg1"/>
                </a:solidFill>
                <a:latin typeface="+mj-lt"/>
                <a:ea typeface="+mn-ea"/>
              </a:rPr>
              <a:t>Challenges  for connecting the next billion people include universal access and the language barrier.</a:t>
            </a:r>
            <a:endParaRPr lang="en-US" sz="2600" dirty="0">
              <a:solidFill>
                <a:schemeClr val="bg1"/>
              </a:solidFill>
              <a:latin typeface="+mj-lt"/>
              <a:ea typeface="+mn-ea"/>
            </a:endParaRPr>
          </a:p>
          <a:p>
            <a:pPr marL="898525" indent="-457200">
              <a:spcBef>
                <a:spcPts val="900"/>
              </a:spcBef>
              <a:spcAft>
                <a:spcPts val="900"/>
              </a:spcAft>
              <a:buFont typeface="Arial" panose="020B0604020202020204" pitchFamily="34" charset="0"/>
              <a:buChar char="•"/>
              <a:defRPr/>
            </a:pPr>
            <a:endParaRPr lang="en-US" sz="2600" dirty="0" smtClean="0">
              <a:solidFill>
                <a:schemeClr val="bg1"/>
              </a:solidFill>
              <a:latin typeface="+mj-lt"/>
              <a:ea typeface="+mn-ea"/>
            </a:endParaRPr>
          </a:p>
          <a:p>
            <a:pPr marL="457200" indent="-457200">
              <a:spcBef>
                <a:spcPts val="900"/>
              </a:spcBef>
              <a:spcAft>
                <a:spcPts val="900"/>
              </a:spcAft>
              <a:buFont typeface="Arial" pitchFamily="34" charset="0"/>
              <a:buChar char="•"/>
              <a:defRPr/>
            </a:pPr>
            <a:endParaRPr lang="en-US" dirty="0">
              <a:solidFill>
                <a:srgbClr val="FF0000"/>
              </a:solidFill>
              <a:latin typeface="+mj-lt"/>
              <a:ea typeface="+mn-ea"/>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Broadband Commission for Digital Development</a:t>
            </a:r>
            <a:endParaRPr lang="en-US" dirty="0"/>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315"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058593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3</a:t>
            </a:fld>
            <a:endParaRPr lang="en-US" sz="2000" dirty="0">
              <a:solidFill>
                <a:srgbClr val="898989"/>
              </a:solidFill>
              <a:latin typeface="Calibri" pitchFamily="34" charset="0"/>
            </a:endParaRPr>
          </a:p>
        </p:txBody>
      </p:sp>
      <p:sp>
        <p:nvSpPr>
          <p:cNvPr id="3" name="TextBox 2"/>
          <p:cNvSpPr txBox="1"/>
          <p:nvPr/>
        </p:nvSpPr>
        <p:spPr>
          <a:xfrm>
            <a:off x="20961" y="476672"/>
            <a:ext cx="8655495" cy="1200329"/>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Mobile broadband fastest-growing </a:t>
            </a:r>
            <a:br>
              <a:rPr lang="en-US" sz="3600" b="1" dirty="0" smtClean="0">
                <a:solidFill>
                  <a:schemeClr val="bg1"/>
                </a:solidFill>
                <a:latin typeface="+mj-lt"/>
                <a:cs typeface="Arial" charset="0"/>
              </a:rPr>
            </a:br>
            <a:r>
              <a:rPr lang="en-US" sz="3600" b="1" dirty="0" smtClean="0">
                <a:solidFill>
                  <a:schemeClr val="bg1"/>
                </a:solidFill>
                <a:latin typeface="+mj-lt"/>
                <a:cs typeface="Arial" charset="0"/>
              </a:rPr>
              <a:t>technology in history</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829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580" y="1826434"/>
            <a:ext cx="7560840" cy="4541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159732" y="6368179"/>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172954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4</a:t>
            </a:fld>
            <a:endParaRPr lang="en-US" sz="2000" dirty="0">
              <a:solidFill>
                <a:srgbClr val="898989"/>
              </a:solidFill>
              <a:latin typeface="Calibri" pitchFamily="34" charset="0"/>
            </a:endParaRPr>
          </a:p>
        </p:txBody>
      </p:sp>
      <p:sp>
        <p:nvSpPr>
          <p:cNvPr id="3" name="TextBox 2"/>
          <p:cNvSpPr txBox="1"/>
          <p:nvPr/>
        </p:nvSpPr>
        <p:spPr>
          <a:xfrm>
            <a:off x="244252" y="325289"/>
            <a:ext cx="8655495" cy="1311128"/>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Has the digital divide been bridged?</a:t>
            </a:r>
          </a:p>
          <a:p>
            <a:pPr algn="ctr" eaLnBrk="0" hangingPunct="0">
              <a:spcBef>
                <a:spcPct val="20000"/>
              </a:spcBef>
              <a:defRPr/>
            </a:pPr>
            <a:r>
              <a:rPr lang="en-US" sz="3600" b="1" dirty="0" smtClean="0">
                <a:solidFill>
                  <a:schemeClr val="bg1"/>
                </a:solidFill>
                <a:latin typeface="+mj-lt"/>
                <a:cs typeface="Arial" charset="0"/>
              </a:rPr>
              <a:t>Subscriptions v. Subscribers</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6758" y="1631481"/>
            <a:ext cx="6450484" cy="48647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2339752" y="6471115"/>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Ericsson.</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3260996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5</a:t>
            </a:fld>
            <a:endParaRPr lang="en-US" sz="2000" dirty="0">
              <a:solidFill>
                <a:srgbClr val="898989"/>
              </a:solidFill>
              <a:latin typeface="Calibri" pitchFamily="34" charset="0"/>
            </a:endParaRPr>
          </a:p>
        </p:txBody>
      </p:sp>
      <p:sp>
        <p:nvSpPr>
          <p:cNvPr id="3" name="TextBox 2"/>
          <p:cNvSpPr txBox="1"/>
          <p:nvPr/>
        </p:nvSpPr>
        <p:spPr>
          <a:xfrm>
            <a:off x="20961" y="692696"/>
            <a:ext cx="8655495" cy="1200329"/>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4G networks &amp; subscriptions taking off – 2014 a transition point</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1767" y="2701672"/>
            <a:ext cx="4295775" cy="2382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7808" y="2718068"/>
            <a:ext cx="4343675" cy="23664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2065274" y="5737580"/>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Telegeography (left); GSMAi (right).</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666348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6</a:t>
            </a:fld>
            <a:endParaRPr lang="en-US" sz="2000" dirty="0">
              <a:solidFill>
                <a:srgbClr val="898989"/>
              </a:solidFill>
              <a:latin typeface="Calibri" pitchFamily="34" charset="0"/>
            </a:endParaRPr>
          </a:p>
        </p:txBody>
      </p:sp>
      <p:sp>
        <p:nvSpPr>
          <p:cNvPr id="3" name="TextBox 2"/>
          <p:cNvSpPr txBox="1"/>
          <p:nvPr/>
        </p:nvSpPr>
        <p:spPr>
          <a:xfrm>
            <a:off x="0" y="325289"/>
            <a:ext cx="8655495" cy="1200329"/>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New divide emerging in connected devices per capita for different regions</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692146"/>
            <a:ext cx="7772052" cy="46171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2411760" y="6309320"/>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Cisco VNI.</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3137206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7</a:t>
            </a:fld>
            <a:endParaRPr lang="en-US" sz="2000" dirty="0">
              <a:solidFill>
                <a:srgbClr val="898989"/>
              </a:solidFill>
              <a:latin typeface="Calibri" pitchFamily="34" charset="0"/>
            </a:endParaRPr>
          </a:p>
        </p:txBody>
      </p:sp>
      <p:sp>
        <p:nvSpPr>
          <p:cNvPr id="3" name="TextBox 2"/>
          <p:cNvSpPr txBox="1"/>
          <p:nvPr/>
        </p:nvSpPr>
        <p:spPr>
          <a:xfrm>
            <a:off x="17472" y="548680"/>
            <a:ext cx="8655495" cy="1200329"/>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Supply side challenge – extending network access beyond urban areas</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314" y="2132857"/>
            <a:ext cx="4239446" cy="2952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2132857"/>
            <a:ext cx="3960440" cy="300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2987824" y="5457101"/>
            <a:ext cx="3888432"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Analysys Mason.</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035438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1EEA7093-CB66-4163-BF64-75872099ABE0}" type="slidenum">
              <a:rPr lang="en-US" sz="2000">
                <a:solidFill>
                  <a:srgbClr val="898989"/>
                </a:solidFill>
                <a:latin typeface="Calibri" pitchFamily="34" charset="0"/>
              </a:rPr>
              <a:pPr eaLnBrk="1" hangingPunct="1"/>
              <a:t>8</a:t>
            </a:fld>
            <a:endParaRPr lang="en-US" sz="2000" dirty="0">
              <a:solidFill>
                <a:srgbClr val="898989"/>
              </a:solidFill>
              <a:latin typeface="Calibri" pitchFamily="34" charset="0"/>
            </a:endParaRPr>
          </a:p>
        </p:txBody>
      </p:sp>
      <p:sp>
        <p:nvSpPr>
          <p:cNvPr id="3" name="TextBox 2"/>
          <p:cNvSpPr txBox="1"/>
          <p:nvPr/>
        </p:nvSpPr>
        <p:spPr>
          <a:xfrm>
            <a:off x="17472" y="548680"/>
            <a:ext cx="9108151" cy="1200329"/>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Demand side challenge – </a:t>
            </a:r>
            <a:br>
              <a:rPr lang="en-US" sz="3600" b="1" dirty="0" smtClean="0">
                <a:solidFill>
                  <a:schemeClr val="bg1"/>
                </a:solidFill>
                <a:latin typeface="+mj-lt"/>
                <a:cs typeface="Arial" charset="0"/>
              </a:rPr>
            </a:br>
            <a:r>
              <a:rPr lang="en-US" sz="3600" b="1" dirty="0" smtClean="0">
                <a:solidFill>
                  <a:schemeClr val="bg1"/>
                </a:solidFill>
                <a:latin typeface="+mj-lt"/>
                <a:cs typeface="Arial" charset="0"/>
              </a:rPr>
              <a:t>Lack of languages online is a barrier</a:t>
            </a:r>
            <a:endParaRPr lang="en-US" sz="3600" b="1" dirty="0">
              <a:solidFill>
                <a:schemeClr val="bg1"/>
              </a:solidFill>
              <a:latin typeface="+mj-lt"/>
              <a:cs typeface="Arial" charset="0"/>
            </a:endParaRPr>
          </a:p>
        </p:txBody>
      </p:sp>
      <p:sp>
        <p:nvSpPr>
          <p:cNvPr id="5" name="Rectangle 4"/>
          <p:cNvSpPr/>
          <p:nvPr/>
        </p:nvSpPr>
        <p:spPr>
          <a:xfrm>
            <a:off x="0" y="6524"/>
            <a:ext cx="9144000" cy="318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Broadband Commission for Digital Development</a:t>
            </a:r>
            <a:endParaRPr lang="en-US" dirty="0"/>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3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 name="TextBox 9"/>
          <p:cNvSpPr txBox="1"/>
          <p:nvPr/>
        </p:nvSpPr>
        <p:spPr>
          <a:xfrm>
            <a:off x="2159732" y="6294040"/>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 based on various sources.</a:t>
            </a:r>
            <a:endParaRPr lang="en-US" sz="2000" b="1" i="1" dirty="0">
              <a:solidFill>
                <a:schemeClr val="bg1"/>
              </a:solidFill>
              <a:latin typeface="+mj-lt"/>
              <a:cs typeface="Arial"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0212" y="2988865"/>
            <a:ext cx="5095875" cy="3305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3"/>
          <p:cNvSpPr txBox="1">
            <a:spLocks noChangeArrowheads="1"/>
          </p:cNvSpPr>
          <p:nvPr/>
        </p:nvSpPr>
        <p:spPr bwMode="auto">
          <a:xfrm>
            <a:off x="340647" y="1632791"/>
            <a:ext cx="8784976"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182563" indent="0">
              <a:spcBef>
                <a:spcPts val="0"/>
              </a:spcBef>
              <a:spcAft>
                <a:spcPts val="0"/>
              </a:spcAft>
              <a:defRPr/>
            </a:pPr>
            <a:r>
              <a:rPr lang="en-US" sz="2600" i="1" dirty="0">
                <a:solidFill>
                  <a:schemeClr val="bg1"/>
                </a:solidFill>
                <a:latin typeface="+mj-lt"/>
                <a:ea typeface="+mn-ea"/>
              </a:rPr>
              <a:t>Online language profile fails </a:t>
            </a:r>
            <a:r>
              <a:rPr lang="en-US" sz="2600" i="1" dirty="0" smtClean="0">
                <a:solidFill>
                  <a:schemeClr val="bg1"/>
                </a:solidFill>
                <a:latin typeface="+mj-lt"/>
                <a:ea typeface="+mn-ea"/>
              </a:rPr>
              <a:t>to reflect speaker base;</a:t>
            </a:r>
          </a:p>
          <a:p>
            <a:pPr marL="182563" indent="0">
              <a:spcBef>
                <a:spcPts val="0"/>
              </a:spcBef>
              <a:spcAft>
                <a:spcPts val="0"/>
              </a:spcAft>
              <a:defRPr/>
            </a:pPr>
            <a:r>
              <a:rPr lang="en-US" sz="2600" i="1" dirty="0" smtClean="0">
                <a:solidFill>
                  <a:schemeClr val="bg1"/>
                </a:solidFill>
                <a:latin typeface="+mj-lt"/>
                <a:ea typeface="+mn-ea"/>
              </a:rPr>
              <a:t>Growth in languages online is not matching overall growth;</a:t>
            </a:r>
          </a:p>
          <a:p>
            <a:pPr marL="182563" indent="0">
              <a:spcBef>
                <a:spcPts val="0"/>
              </a:spcBef>
              <a:spcAft>
                <a:spcPts val="0"/>
              </a:spcAft>
              <a:defRPr/>
            </a:pPr>
            <a:r>
              <a:rPr lang="en-US" sz="2600" i="1" dirty="0" smtClean="0">
                <a:solidFill>
                  <a:schemeClr val="bg1"/>
                </a:solidFill>
                <a:latin typeface="+mj-lt"/>
                <a:ea typeface="+mn-ea"/>
              </a:rPr>
              <a:t>Online services are multinational, but are they multilingual?</a:t>
            </a:r>
          </a:p>
          <a:p>
            <a:pPr marL="182563" indent="0">
              <a:spcBef>
                <a:spcPts val="0"/>
              </a:spcBef>
              <a:spcAft>
                <a:spcPts val="0"/>
              </a:spcAft>
              <a:defRPr/>
            </a:pPr>
            <a:endParaRPr lang="en-US" dirty="0">
              <a:solidFill>
                <a:srgbClr val="FF0000"/>
              </a:solidFill>
              <a:latin typeface="+mj-lt"/>
              <a:ea typeface="+mn-ea"/>
            </a:endParaRPr>
          </a:p>
        </p:txBody>
      </p:sp>
    </p:spTree>
    <p:extLst>
      <p:ext uri="{BB962C8B-B14F-4D97-AF65-F5344CB8AC3E}">
        <p14:creationId xmlns:p14="http://schemas.microsoft.com/office/powerpoint/2010/main" val="3280694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a:spLocks noChangeArrowheads="1"/>
          </p:cNvSpPr>
          <p:nvPr/>
        </p:nvSpPr>
        <p:spPr bwMode="auto">
          <a:xfrm>
            <a:off x="104307" y="1844824"/>
            <a:ext cx="3347864" cy="1015663"/>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360363" indent="-360363">
              <a:buClr>
                <a:schemeClr val="accent1"/>
              </a:buClr>
              <a:buSzPct val="80000"/>
              <a:buFont typeface="Wingdings 2" pitchFamily="18" charset="2"/>
              <a:buChar char=""/>
              <a:tabLst>
                <a:tab pos="357188" algn="l"/>
              </a:tabLst>
              <a:defRPr sz="3200">
                <a:solidFill>
                  <a:schemeClr val="tx1"/>
                </a:solidFill>
                <a:latin typeface="Corbel" pitchFamily="34" charset="0"/>
              </a:defRPr>
            </a:lvl1pPr>
            <a:lvl2pPr marL="742950" indent="-285750">
              <a:spcBef>
                <a:spcPct val="20000"/>
              </a:spcBef>
              <a:buClr>
                <a:schemeClr val="accent2"/>
              </a:buClr>
              <a:buSzPct val="90000"/>
              <a:buFont typeface="Wingdings" pitchFamily="2" charset="2"/>
              <a:buChar char=""/>
              <a:tabLst>
                <a:tab pos="357188" algn="l"/>
              </a:tabLst>
              <a:defRPr sz="2800">
                <a:solidFill>
                  <a:schemeClr val="tx1"/>
                </a:solidFill>
                <a:latin typeface="Corbel" pitchFamily="34" charset="0"/>
              </a:defRPr>
            </a:lvl2pPr>
            <a:lvl3pPr marL="1143000" indent="-228600">
              <a:spcBef>
                <a:spcPct val="20000"/>
              </a:spcBef>
              <a:buClr>
                <a:srgbClr val="E66C7D"/>
              </a:buClr>
              <a:buFont typeface="Arial" pitchFamily="34" charset="0"/>
              <a:buChar char="▪"/>
              <a:tabLst>
                <a:tab pos="357188" algn="l"/>
              </a:tabLst>
              <a:defRPr sz="2400">
                <a:solidFill>
                  <a:schemeClr val="tx1"/>
                </a:solidFill>
                <a:latin typeface="Corbel" pitchFamily="34" charset="0"/>
              </a:defRPr>
            </a:lvl3pPr>
            <a:lvl4pPr marL="1600200" indent="-228600">
              <a:spcBef>
                <a:spcPct val="20000"/>
              </a:spcBef>
              <a:buClr>
                <a:srgbClr val="6BB76D"/>
              </a:buClr>
              <a:buFont typeface="Arial" pitchFamily="34" charset="0"/>
              <a:buChar char="▪"/>
              <a:tabLst>
                <a:tab pos="357188" algn="l"/>
              </a:tabLst>
              <a:defRPr sz="2000">
                <a:solidFill>
                  <a:schemeClr val="tx1"/>
                </a:solidFill>
                <a:latin typeface="Corbel" pitchFamily="34" charset="0"/>
              </a:defRPr>
            </a:lvl4pPr>
            <a:lvl5pPr marL="2057400" indent="-228600">
              <a:spcBef>
                <a:spcPct val="20000"/>
              </a:spcBef>
              <a:buClr>
                <a:srgbClr val="E88651"/>
              </a:buClr>
              <a:buFont typeface="Wingdings 3" pitchFamily="18" charset="2"/>
              <a:buChar char=""/>
              <a:tabLst>
                <a:tab pos="357188" algn="l"/>
              </a:tabLst>
              <a:defRPr sz="2000">
                <a:solidFill>
                  <a:schemeClr val="tx1"/>
                </a:solidFill>
                <a:latin typeface="Corbel" pitchFamily="34" charset="0"/>
              </a:defRPr>
            </a:lvl5pPr>
            <a:lvl6pPr marL="25146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6pPr>
            <a:lvl7pPr marL="29718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7pPr>
            <a:lvl8pPr marL="34290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8pPr>
            <a:lvl9pPr marL="38862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9pPr>
          </a:lstStyle>
          <a:p>
            <a:pPr>
              <a:lnSpc>
                <a:spcPts val="2400"/>
              </a:lnSpc>
              <a:buClrTx/>
              <a:buSzTx/>
              <a:buFontTx/>
              <a:buNone/>
            </a:pPr>
            <a:r>
              <a:rPr lang="en-US" altLang="en-US" sz="2400" b="1" dirty="0">
                <a:solidFill>
                  <a:schemeClr val="bg1"/>
                </a:solidFill>
                <a:latin typeface="Calibri" pitchFamily="34" charset="0"/>
              </a:rPr>
              <a:t>→</a:t>
            </a:r>
            <a:r>
              <a:rPr lang="en-US" altLang="en-US" sz="2400" b="1" dirty="0">
                <a:solidFill>
                  <a:srgbClr val="BE1281"/>
                </a:solidFill>
                <a:latin typeface="Calibri" pitchFamily="34" charset="0"/>
              </a:rPr>
              <a:t>	</a:t>
            </a:r>
            <a:r>
              <a:rPr lang="en-US" altLang="en-US" sz="2400" b="1" i="1" dirty="0" smtClean="0">
                <a:solidFill>
                  <a:schemeClr val="bg1"/>
                </a:solidFill>
                <a:latin typeface="Calibri" pitchFamily="34" charset="0"/>
              </a:rPr>
              <a:t>Strong </a:t>
            </a:r>
            <a:r>
              <a:rPr lang="en-US" altLang="en-US" sz="2400" b="1" i="1" dirty="0">
                <a:solidFill>
                  <a:schemeClr val="bg1"/>
                </a:solidFill>
                <a:latin typeface="Calibri" pitchFamily="34" charset="0"/>
              </a:rPr>
              <a:t>growth in subscriptions and penetration</a:t>
            </a:r>
          </a:p>
        </p:txBody>
      </p:sp>
      <p:sp>
        <p:nvSpPr>
          <p:cNvPr id="17" name="TextBox 16"/>
          <p:cNvSpPr txBox="1">
            <a:spLocks noChangeArrowheads="1"/>
          </p:cNvSpPr>
          <p:nvPr/>
        </p:nvSpPr>
        <p:spPr bwMode="auto">
          <a:xfrm>
            <a:off x="124021" y="4149080"/>
            <a:ext cx="4356100" cy="225106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buClr>
                <a:schemeClr val="accent1"/>
              </a:buClr>
              <a:buSzPct val="80000"/>
              <a:buFont typeface="Wingdings 2" pitchFamily="18" charset="2"/>
              <a:buChar char=""/>
              <a:tabLst>
                <a:tab pos="357188" algn="l"/>
              </a:tabLst>
              <a:defRPr sz="3200">
                <a:solidFill>
                  <a:schemeClr val="tx1"/>
                </a:solidFill>
                <a:latin typeface="Corbel" pitchFamily="34" charset="0"/>
              </a:defRPr>
            </a:lvl1pPr>
            <a:lvl2pPr marL="742950" indent="-285750">
              <a:spcBef>
                <a:spcPct val="20000"/>
              </a:spcBef>
              <a:buClr>
                <a:schemeClr val="accent2"/>
              </a:buClr>
              <a:buSzPct val="90000"/>
              <a:buFont typeface="Wingdings" pitchFamily="2" charset="2"/>
              <a:buChar char=""/>
              <a:tabLst>
                <a:tab pos="357188" algn="l"/>
              </a:tabLst>
              <a:defRPr sz="2800">
                <a:solidFill>
                  <a:schemeClr val="tx1"/>
                </a:solidFill>
                <a:latin typeface="Corbel" pitchFamily="34" charset="0"/>
              </a:defRPr>
            </a:lvl2pPr>
            <a:lvl3pPr marL="1143000" indent="-228600">
              <a:spcBef>
                <a:spcPct val="20000"/>
              </a:spcBef>
              <a:buClr>
                <a:srgbClr val="E66C7D"/>
              </a:buClr>
              <a:buFont typeface="Arial" pitchFamily="34" charset="0"/>
              <a:buChar char="▪"/>
              <a:tabLst>
                <a:tab pos="357188" algn="l"/>
              </a:tabLst>
              <a:defRPr sz="2400">
                <a:solidFill>
                  <a:schemeClr val="tx1"/>
                </a:solidFill>
                <a:latin typeface="Corbel" pitchFamily="34" charset="0"/>
              </a:defRPr>
            </a:lvl3pPr>
            <a:lvl4pPr marL="1600200" indent="-228600">
              <a:spcBef>
                <a:spcPct val="20000"/>
              </a:spcBef>
              <a:buClr>
                <a:srgbClr val="6BB76D"/>
              </a:buClr>
              <a:buFont typeface="Arial" pitchFamily="34" charset="0"/>
              <a:buChar char="▪"/>
              <a:tabLst>
                <a:tab pos="357188" algn="l"/>
              </a:tabLst>
              <a:defRPr sz="2000">
                <a:solidFill>
                  <a:schemeClr val="tx1"/>
                </a:solidFill>
                <a:latin typeface="Corbel" pitchFamily="34" charset="0"/>
              </a:defRPr>
            </a:lvl4pPr>
            <a:lvl5pPr marL="2057400" indent="-228600">
              <a:spcBef>
                <a:spcPct val="20000"/>
              </a:spcBef>
              <a:buClr>
                <a:srgbClr val="E88651"/>
              </a:buClr>
              <a:buFont typeface="Wingdings 3" pitchFamily="18" charset="2"/>
              <a:buChar char=""/>
              <a:tabLst>
                <a:tab pos="357188" algn="l"/>
              </a:tabLst>
              <a:defRPr sz="2000">
                <a:solidFill>
                  <a:schemeClr val="tx1"/>
                </a:solidFill>
                <a:latin typeface="Corbel" pitchFamily="34" charset="0"/>
              </a:defRPr>
            </a:lvl5pPr>
            <a:lvl6pPr marL="25146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6pPr>
            <a:lvl7pPr marL="29718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7pPr>
            <a:lvl8pPr marL="34290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8pPr>
            <a:lvl9pPr marL="3886200" indent="-228600" eaLnBrk="0" fontAlgn="base" hangingPunct="0">
              <a:spcBef>
                <a:spcPct val="20000"/>
              </a:spcBef>
              <a:spcAft>
                <a:spcPct val="0"/>
              </a:spcAft>
              <a:buClr>
                <a:srgbClr val="E88651"/>
              </a:buClr>
              <a:buFont typeface="Wingdings 3" pitchFamily="18" charset="2"/>
              <a:buChar char=""/>
              <a:tabLst>
                <a:tab pos="357188" algn="l"/>
              </a:tabLst>
              <a:defRPr sz="2000">
                <a:solidFill>
                  <a:schemeClr val="tx1"/>
                </a:solidFill>
                <a:latin typeface="Corbel" pitchFamily="34" charset="0"/>
              </a:defRPr>
            </a:lvl9pPr>
          </a:lstStyle>
          <a:p>
            <a:pPr>
              <a:lnSpc>
                <a:spcPts val="2400"/>
              </a:lnSpc>
              <a:buClrTx/>
              <a:buSzTx/>
              <a:buFontTx/>
              <a:buNone/>
            </a:pPr>
            <a:r>
              <a:rPr lang="en-US" altLang="en-US" sz="2400" b="1" dirty="0">
                <a:solidFill>
                  <a:schemeClr val="bg1"/>
                </a:solidFill>
                <a:latin typeface="Calibri" pitchFamily="34" charset="0"/>
              </a:rPr>
              <a:t>→	</a:t>
            </a:r>
            <a:r>
              <a:rPr lang="en-US" altLang="en-US" sz="2400" b="1" i="1" dirty="0">
                <a:solidFill>
                  <a:schemeClr val="bg1"/>
                </a:solidFill>
                <a:latin typeface="Calibri" pitchFamily="34" charset="0"/>
              </a:rPr>
              <a:t>Asia-Pacific success story: </a:t>
            </a:r>
            <a:r>
              <a:rPr lang="en-US" altLang="en-US" sz="2400" b="1" i="1" dirty="0" smtClean="0">
                <a:solidFill>
                  <a:schemeClr val="bg1"/>
                </a:solidFill>
                <a:latin typeface="Calibri" pitchFamily="34" charset="0"/>
              </a:rPr>
              <a:t/>
            </a:r>
            <a:br>
              <a:rPr lang="en-US" altLang="en-US" sz="2400" b="1" i="1" dirty="0" smtClean="0">
                <a:solidFill>
                  <a:schemeClr val="bg1"/>
                </a:solidFill>
                <a:latin typeface="Calibri" pitchFamily="34" charset="0"/>
              </a:rPr>
            </a:br>
            <a:r>
              <a:rPr lang="en-US" altLang="en-US" sz="2400" b="1" i="1" dirty="0" smtClean="0">
                <a:solidFill>
                  <a:schemeClr val="bg1"/>
                </a:solidFill>
              </a:rPr>
              <a:t>The</a:t>
            </a:r>
            <a:r>
              <a:rPr lang="en-US" altLang="en-US" sz="2400" dirty="0" smtClean="0">
                <a:solidFill>
                  <a:schemeClr val="bg1"/>
                </a:solidFill>
              </a:rPr>
              <a:t> </a:t>
            </a:r>
            <a:r>
              <a:rPr lang="en-US" altLang="en-US" sz="2400" b="1" i="1" dirty="0" smtClean="0">
                <a:solidFill>
                  <a:schemeClr val="bg1"/>
                </a:solidFill>
                <a:latin typeface="Calibri" pitchFamily="34" charset="0"/>
              </a:rPr>
              <a:t>rapid </a:t>
            </a:r>
            <a:r>
              <a:rPr lang="en-US" altLang="en-US" sz="2400" b="1" i="1" dirty="0">
                <a:solidFill>
                  <a:schemeClr val="bg1"/>
                </a:solidFill>
                <a:latin typeface="Calibri" pitchFamily="34" charset="0"/>
              </a:rPr>
              <a:t>expansion of Asia-Pacific squeezing other regions’ market shares – despite increases in </a:t>
            </a:r>
            <a:r>
              <a:rPr lang="en-US" altLang="en-US" sz="2400" b="1" i="1" dirty="0" smtClean="0">
                <a:solidFill>
                  <a:schemeClr val="bg1"/>
                </a:solidFill>
                <a:latin typeface="Calibri" pitchFamily="34" charset="0"/>
              </a:rPr>
              <a:t>subscribers</a:t>
            </a:r>
            <a:r>
              <a:rPr lang="en-US" altLang="en-US" sz="2400" b="1" i="1" dirty="0">
                <a:solidFill>
                  <a:schemeClr val="bg1"/>
                </a:solidFill>
                <a:latin typeface="Calibri" pitchFamily="34" charset="0"/>
              </a:rPr>
              <a:t>, </a:t>
            </a:r>
            <a:r>
              <a:rPr lang="en-US" altLang="en-US" sz="2400" b="1" i="1" dirty="0" smtClean="0">
                <a:solidFill>
                  <a:schemeClr val="bg1"/>
                </a:solidFill>
                <a:latin typeface="Calibri" pitchFamily="34" charset="0"/>
              </a:rPr>
              <a:t/>
            </a:r>
            <a:br>
              <a:rPr lang="en-US" altLang="en-US" sz="2400" b="1" i="1" dirty="0" smtClean="0">
                <a:solidFill>
                  <a:schemeClr val="bg1"/>
                </a:solidFill>
                <a:latin typeface="Calibri" pitchFamily="34" charset="0"/>
              </a:rPr>
            </a:br>
            <a:r>
              <a:rPr lang="en-US" altLang="en-US" sz="2400" b="1" i="1" dirty="0" smtClean="0">
                <a:solidFill>
                  <a:schemeClr val="bg1"/>
                </a:solidFill>
                <a:latin typeface="Calibri" pitchFamily="34" charset="0"/>
              </a:rPr>
              <a:t>Europe 16% </a:t>
            </a:r>
            <a:r>
              <a:rPr lang="en-US" altLang="en-US" sz="2400" b="1" i="1" dirty="0">
                <a:solidFill>
                  <a:schemeClr val="bg1"/>
                </a:solidFill>
                <a:latin typeface="Calibri" pitchFamily="34" charset="0"/>
              </a:rPr>
              <a:t>-&gt;14% ;</a:t>
            </a:r>
            <a:br>
              <a:rPr lang="en-US" altLang="en-US" sz="2400" b="1" i="1" dirty="0">
                <a:solidFill>
                  <a:schemeClr val="bg1"/>
                </a:solidFill>
                <a:latin typeface="Calibri" pitchFamily="34" charset="0"/>
              </a:rPr>
            </a:br>
            <a:r>
              <a:rPr lang="en-US" altLang="en-US" sz="2400" b="1" i="1" dirty="0">
                <a:solidFill>
                  <a:schemeClr val="bg1"/>
                </a:solidFill>
                <a:latin typeface="Calibri" pitchFamily="34" charset="0"/>
              </a:rPr>
              <a:t>Americas </a:t>
            </a:r>
            <a:r>
              <a:rPr lang="en-US" altLang="en-US" sz="2400" b="1" i="1" dirty="0" smtClean="0">
                <a:solidFill>
                  <a:schemeClr val="bg1"/>
                </a:solidFill>
                <a:latin typeface="Calibri" pitchFamily="34" charset="0"/>
              </a:rPr>
              <a:t>24% </a:t>
            </a:r>
            <a:r>
              <a:rPr lang="en-US" altLang="en-US" sz="2400" b="1" i="1" dirty="0">
                <a:solidFill>
                  <a:schemeClr val="bg1"/>
                </a:solidFill>
                <a:latin typeface="Calibri" pitchFamily="34" charset="0"/>
              </a:rPr>
              <a:t>-&gt;22%. </a:t>
            </a:r>
          </a:p>
        </p:txBody>
      </p:sp>
      <p:sp>
        <p:nvSpPr>
          <p:cNvPr id="13319" name="Rectangle 1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endParaRPr lang="en-US" altLang="en-US"/>
          </a:p>
        </p:txBody>
      </p:sp>
      <p:sp>
        <p:nvSpPr>
          <p:cNvPr id="10" name="TextBox 9"/>
          <p:cNvSpPr txBox="1"/>
          <p:nvPr/>
        </p:nvSpPr>
        <p:spPr>
          <a:xfrm>
            <a:off x="0" y="477620"/>
            <a:ext cx="8655495" cy="646331"/>
          </a:xfrm>
          <a:prstGeom prst="rect">
            <a:avLst/>
          </a:prstGeom>
          <a:noFill/>
        </p:spPr>
        <p:txBody>
          <a:bodyPr wrap="square">
            <a:spAutoFit/>
          </a:bodyPr>
          <a:lstStyle/>
          <a:p>
            <a:pPr algn="ctr" eaLnBrk="0" hangingPunct="0">
              <a:spcBef>
                <a:spcPct val="20000"/>
              </a:spcBef>
              <a:defRPr/>
            </a:pPr>
            <a:r>
              <a:rPr lang="en-US" sz="3600" b="1" dirty="0" smtClean="0">
                <a:solidFill>
                  <a:schemeClr val="bg1"/>
                </a:solidFill>
                <a:latin typeface="+mj-lt"/>
                <a:cs typeface="Arial" charset="0"/>
              </a:rPr>
              <a:t>Strong growth in Mobile Broadband</a:t>
            </a:r>
            <a:endParaRPr lang="en-US" sz="3600" b="1" dirty="0">
              <a:solidFill>
                <a:schemeClr val="bg1"/>
              </a:solidFill>
              <a:latin typeface="+mj-lt"/>
              <a:cs typeface="Arial"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2171" y="1123951"/>
            <a:ext cx="5219700"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4211" y="4149080"/>
            <a:ext cx="3895725" cy="2647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10197" y="6377650"/>
            <a:ext cx="4824536" cy="400110"/>
          </a:xfrm>
          <a:prstGeom prst="rect">
            <a:avLst/>
          </a:prstGeom>
          <a:noFill/>
        </p:spPr>
        <p:txBody>
          <a:bodyPr wrap="square">
            <a:spAutoFit/>
          </a:bodyPr>
          <a:lstStyle/>
          <a:p>
            <a:pPr algn="ctr" eaLnBrk="0" hangingPunct="0">
              <a:spcBef>
                <a:spcPct val="20000"/>
              </a:spcBef>
              <a:defRPr/>
            </a:pPr>
            <a:r>
              <a:rPr lang="en-US" sz="2000" b="1" i="1" dirty="0" smtClean="0">
                <a:solidFill>
                  <a:schemeClr val="bg1"/>
                </a:solidFill>
                <a:latin typeface="+mj-lt"/>
                <a:cs typeface="Arial" charset="0"/>
              </a:rPr>
              <a:t>Source: ITU.</a:t>
            </a:r>
            <a:endParaRPr lang="en-US" sz="2000" b="1" i="1" dirty="0">
              <a:solidFill>
                <a:schemeClr val="bg1"/>
              </a:solidFill>
              <a:latin typeface="+mj-lt"/>
              <a:cs typeface="Arial" charset="0"/>
            </a:endParaRPr>
          </a:p>
        </p:txBody>
      </p:sp>
    </p:spTree>
    <p:extLst>
      <p:ext uri="{BB962C8B-B14F-4D97-AF65-F5344CB8AC3E}">
        <p14:creationId xmlns:p14="http://schemas.microsoft.com/office/powerpoint/2010/main" val="1413769940"/>
      </p:ext>
    </p:extLst>
  </p:cSld>
  <p:clrMapOvr>
    <a:masterClrMapping/>
  </p:clrMapOvr>
  <p:transition spd="med" advTm="15958">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0-#ppt_w/2"/>
                                          </p:val>
                                        </p:tav>
                                        <p:tav tm="100000">
                                          <p:val>
                                            <p:strVal val="#ppt_x"/>
                                          </p:val>
                                        </p:tav>
                                      </p:tavLst>
                                    </p:anim>
                                    <p:anim calcmode="lin" valueType="num">
                                      <p:cBhvr additive="base">
                                        <p:cTn id="8" dur="500" fill="hold"/>
                                        <p:tgtEl>
                                          <p:spTgt spid="2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0-#ppt_w/2"/>
                                          </p:val>
                                        </p:tav>
                                        <p:tav tm="100000">
                                          <p:val>
                                            <p:strVal val="#ppt_x"/>
                                          </p:val>
                                        </p:tav>
                                      </p:tavLst>
                                    </p:anim>
                                    <p:anim calcmode="lin" valueType="num">
                                      <p:cBhvr additive="base">
                                        <p:cTn id="1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1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F4CECB94893449B8C15E5BC6100404" ma:contentTypeVersion="2" ma:contentTypeDescription="Create a new document." ma:contentTypeScope="" ma:versionID="8808a1570c019fe29fce9cd985769c66">
  <xsd:schema xmlns:xsd="http://www.w3.org/2001/XMLSchema" xmlns:xs="http://www.w3.org/2001/XMLSchema" xmlns:p="http://schemas.microsoft.com/office/2006/metadata/properties" xmlns:ns1="http://schemas.microsoft.com/sharepoint/v3" xmlns:ns2="62aafb9a-95d8-41ee-a572-612a4b46a212" targetNamespace="http://schemas.microsoft.com/office/2006/metadata/properties" ma:root="true" ma:fieldsID="4b869c2135baf4edc07ced0175ffa7c8" ns1:_="" ns2:_="">
    <xsd:import namespace="http://schemas.microsoft.com/sharepoint/v3"/>
    <xsd:import namespace="62aafb9a-95d8-41ee-a572-612a4b46a212"/>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aafb9a-95d8-41ee-a572-612a4b46a212"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B63A58D-85CB-464C-9076-CBE37F622D05}"/>
</file>

<file path=customXml/itemProps2.xml><?xml version="1.0" encoding="utf-8"?>
<ds:datastoreItem xmlns:ds="http://schemas.openxmlformats.org/officeDocument/2006/customXml" ds:itemID="{BFFA1C9D-CECC-4AED-BD7B-F24A285EB715}"/>
</file>

<file path=customXml/itemProps3.xml><?xml version="1.0" encoding="utf-8"?>
<ds:datastoreItem xmlns:ds="http://schemas.openxmlformats.org/officeDocument/2006/customXml" ds:itemID="{2FB7ADD4-F856-4707-A3E2-C26BC6B7187D}"/>
</file>

<file path=docProps/app.xml><?xml version="1.0" encoding="utf-8"?>
<Properties xmlns="http://schemas.openxmlformats.org/officeDocument/2006/extended-properties" xmlns:vt="http://schemas.openxmlformats.org/officeDocument/2006/docPropsVTypes">
  <TotalTime>11283</TotalTime>
  <Words>1632</Words>
  <Application>Microsoft Office PowerPoint</Application>
  <PresentationFormat>On-screen Show (4:3)</PresentationFormat>
  <Paragraphs>111</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Arial</vt:lpstr>
      <vt:lpstr>Calibri</vt:lpstr>
      <vt:lpstr>Corbel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ITU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bb-annualreport2015-presentation</dc:title>
  <dc:creator>lutz</dc:creator>
  <cp:lastModifiedBy>Vepa, Rajani</cp:lastModifiedBy>
  <cp:revision>245</cp:revision>
  <dcterms:created xsi:type="dcterms:W3CDTF">2010-02-05T13:08:16Z</dcterms:created>
  <dcterms:modified xsi:type="dcterms:W3CDTF">2015-09-21T07:37:08Z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0x01010076F4CECB94893449B8C15E5BC6100404</vt:lpwstr>
  </property>
</Properties>
</file>